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313" r:id="rId20"/>
    <p:sldId id="278" r:id="rId21"/>
    <p:sldId id="279" r:id="rId22"/>
    <p:sldId id="280" r:id="rId23"/>
    <p:sldId id="281" r:id="rId24"/>
    <p:sldId id="282" r:id="rId25"/>
    <p:sldId id="283" r:id="rId26"/>
    <p:sldId id="284" r:id="rId27"/>
    <p:sldId id="285" r:id="rId28"/>
    <p:sldId id="286" r:id="rId29"/>
    <p:sldId id="287" r:id="rId30"/>
    <p:sldId id="288" r:id="rId31"/>
    <p:sldId id="314"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1" r:id="rId53"/>
    <p:sldId id="312" r:id="rId5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9224"/>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1" autoAdjust="0"/>
    <p:restoredTop sz="94643" autoAdjust="0"/>
  </p:normalViewPr>
  <p:slideViewPr>
    <p:cSldViewPr>
      <p:cViewPr varScale="1">
        <p:scale>
          <a:sx n="97" d="100"/>
          <a:sy n="97" d="100"/>
        </p:scale>
        <p:origin x="150"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6980B-0882-45D7-A3C3-AE3D194F6529}" type="datetimeFigureOut">
              <a:rPr lang="zh-CN" altLang="en-US" smtClean="0"/>
              <a:t>2017/11/21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4AB18-833D-4BB5-92DA-AD5DBBA5F749}" type="slidenum">
              <a:rPr lang="zh-CN" altLang="en-US" smtClean="0"/>
              <a:t>‹#›</a:t>
            </a:fld>
            <a:endParaRPr lang="zh-CN" altLang="en-US"/>
          </a:p>
        </p:txBody>
      </p:sp>
    </p:spTree>
    <p:extLst>
      <p:ext uri="{BB962C8B-B14F-4D97-AF65-F5344CB8AC3E}">
        <p14:creationId xmlns:p14="http://schemas.microsoft.com/office/powerpoint/2010/main" val="182878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00802" name="Rectangle 2"/>
          <p:cNvSpPr>
            <a:spLocks noChangeArrowheads="1"/>
          </p:cNvSpPr>
          <p:nvPr/>
        </p:nvSpPr>
        <p:spPr bwMode="auto">
          <a:xfrm>
            <a:off x="1051310" y="753515"/>
            <a:ext cx="4573920" cy="3295098"/>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80155" tIns="40078" rIns="80155" bIns="40078"/>
          <a:lstStyle/>
          <a:p>
            <a:pPr algn="l"/>
            <a:endParaRPr lang="zh-CN" altLang="zh-CN" sz="2100">
              <a:ea typeface="宋体" pitchFamily="2" charset="-122"/>
            </a:endParaRPr>
          </a:p>
        </p:txBody>
      </p:sp>
      <p:sp>
        <p:nvSpPr>
          <p:cNvPr id="1100803" name="Rectangle 3"/>
          <p:cNvSpPr>
            <a:spLocks noGrp="1" noChangeArrowheads="1"/>
          </p:cNvSpPr>
          <p:nvPr>
            <p:ph type="body" idx="4294967295"/>
          </p:nvPr>
        </p:nvSpPr>
        <p:spPr>
          <a:xfrm>
            <a:off x="538617" y="4389392"/>
            <a:ext cx="5780767" cy="3953575"/>
          </a:xfrm>
          <a:noFill/>
          <a:ln/>
          <a:extLst>
            <a:ext uri="{91240B29-F687-4F45-9708-019B960494DF}">
              <a14:hiddenLine xmlns:a14="http://schemas.microsoft.com/office/drawing/2010/main" w="1">
                <a:solidFill>
                  <a:schemeClr val="tx1"/>
                </a:solidFill>
                <a:miter lim="800000"/>
                <a:headEnd/>
                <a:tailEnd/>
              </a14:hiddenLine>
            </a:ext>
          </a:extLst>
        </p:spPr>
        <p:txBody>
          <a:bodyPr/>
          <a:lstStyle/>
          <a:p>
            <a:r>
              <a:rPr lang="en-US" altLang="zh-CN" sz="1600"/>
              <a:t>b</a:t>
            </a:r>
            <a:r>
              <a:rPr lang="zh-CN" altLang="en-US" sz="1600"/>
              <a:t>。</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19234" name="Rectangle 2"/>
          <p:cNvSpPr>
            <a:spLocks noChangeArrowheads="1"/>
          </p:cNvSpPr>
          <p:nvPr/>
        </p:nvSpPr>
        <p:spPr bwMode="auto">
          <a:xfrm>
            <a:off x="1051310" y="753515"/>
            <a:ext cx="4573920" cy="3295098"/>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80155" tIns="40078" rIns="80155" bIns="40078"/>
          <a:lstStyle/>
          <a:p>
            <a:pPr algn="l"/>
            <a:endParaRPr lang="zh-CN" altLang="zh-CN" sz="2100">
              <a:ea typeface="宋体" pitchFamily="2" charset="-122"/>
            </a:endParaRPr>
          </a:p>
        </p:txBody>
      </p:sp>
      <p:sp>
        <p:nvSpPr>
          <p:cNvPr id="1119235" name="Rectangle 3"/>
          <p:cNvSpPr>
            <a:spLocks noGrp="1" noChangeArrowheads="1"/>
          </p:cNvSpPr>
          <p:nvPr>
            <p:ph type="body" idx="4294967295"/>
          </p:nvPr>
        </p:nvSpPr>
        <p:spPr>
          <a:xfrm>
            <a:off x="538617" y="4389392"/>
            <a:ext cx="5780767" cy="3953575"/>
          </a:xfrm>
          <a:noFill/>
          <a:ln/>
          <a:extLst>
            <a:ext uri="{91240B29-F687-4F45-9708-019B960494DF}">
              <a14:hiddenLine xmlns:a14="http://schemas.microsoft.com/office/drawing/2010/main" w="1">
                <a:solidFill>
                  <a:schemeClr val="tx1"/>
                </a:solidFill>
                <a:miter lim="800000"/>
                <a:headEnd/>
                <a:tailEnd/>
              </a14:hiddenLine>
            </a:ext>
          </a:extLst>
        </p:spPr>
        <p:txBody>
          <a:bodyPr/>
          <a:lstStyle/>
          <a:p>
            <a:r>
              <a:rPr lang="en-US" altLang="zh-CN" sz="1600"/>
              <a:t>c</a:t>
            </a:r>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1282" name="Rectangle 2"/>
          <p:cNvSpPr>
            <a:spLocks noChangeArrowheads="1"/>
          </p:cNvSpPr>
          <p:nvPr/>
        </p:nvSpPr>
        <p:spPr bwMode="auto">
          <a:xfrm>
            <a:off x="1051310" y="753515"/>
            <a:ext cx="4573920" cy="3295098"/>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80155" tIns="40078" rIns="80155" bIns="40078"/>
          <a:lstStyle/>
          <a:p>
            <a:pPr algn="l"/>
            <a:endParaRPr lang="zh-CN" altLang="zh-CN" sz="2100">
              <a:ea typeface="宋体" pitchFamily="2" charset="-122"/>
            </a:endParaRPr>
          </a:p>
        </p:txBody>
      </p:sp>
      <p:sp>
        <p:nvSpPr>
          <p:cNvPr id="1121283" name="Rectangle 3"/>
          <p:cNvSpPr>
            <a:spLocks noGrp="1" noChangeArrowheads="1"/>
          </p:cNvSpPr>
          <p:nvPr>
            <p:ph type="body" idx="4294967295"/>
          </p:nvPr>
        </p:nvSpPr>
        <p:spPr>
          <a:xfrm>
            <a:off x="538617" y="4389392"/>
            <a:ext cx="5780767" cy="3953575"/>
          </a:xfrm>
          <a:ln/>
          <a:extLst>
            <a:ext uri="{91240B29-F687-4F45-9708-019B960494DF}">
              <a14:hiddenLine xmlns:a14="http://schemas.microsoft.com/office/drawing/2010/main" w="1">
                <a:solidFill>
                  <a:schemeClr val="tx1"/>
                </a:solidFill>
                <a:miter lim="800000"/>
                <a:headEnd/>
                <a:tailEnd/>
              </a14:hiddenLine>
            </a:ext>
          </a:extLst>
        </p:spPr>
        <p:txBody>
          <a:bodyPr/>
          <a:lstStyle/>
          <a:p>
            <a:endParaRPr lang="zh-CN" altLang="zh-CN"/>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618BC-FD71-40F5-B6EC-D816ACF6F4A5}" type="slidenum">
              <a:rPr lang="en-US" altLang="zh-CN"/>
              <a:pPr/>
              <a:t>22</a:t>
            </a:fld>
            <a:endParaRPr lang="en-US" altLang="zh-CN"/>
          </a:p>
        </p:txBody>
      </p:sp>
      <p:sp>
        <p:nvSpPr>
          <p:cNvPr id="1138690" name="Rectangle 2"/>
          <p:cNvSpPr>
            <a:spLocks noGrp="1" noRot="1" noChangeAspect="1" noChangeArrowheads="1" noTextEdit="1"/>
          </p:cNvSpPr>
          <p:nvPr>
            <p:ph type="sldImg"/>
          </p:nvPr>
        </p:nvSpPr>
        <p:spPr>
          <a:xfrm>
            <a:off x="1152525" y="692150"/>
            <a:ext cx="4554538" cy="3416300"/>
          </a:xfrm>
          <a:ln w="12700" cap="flat">
            <a:solidFill>
              <a:schemeClr val="tx1"/>
            </a:solidFill>
          </a:ln>
          <a:extLst>
            <a:ext uri="{909E8E84-426E-40DD-AFC4-6F175D3DCCD1}">
              <a14:hiddenFill xmlns:a14="http://schemas.microsoft.com/office/drawing/2010/main">
                <a:noFill/>
              </a14:hiddenFill>
            </a:ext>
          </a:extLst>
        </p:spPr>
      </p:sp>
      <p:sp>
        <p:nvSpPr>
          <p:cNvPr id="1138691" name="Rectangle 3"/>
          <p:cNvSpPr>
            <a:spLocks noGrp="1" noChangeArrowheads="1"/>
          </p:cNvSpPr>
          <p:nvPr>
            <p:ph type="body" idx="1"/>
          </p:nvPr>
        </p:nvSpPr>
        <p:spPr>
          <a:xfrm>
            <a:off x="914496" y="4343230"/>
            <a:ext cx="5029008" cy="4115139"/>
          </a:xfrm>
          <a:ln/>
        </p:spPr>
        <p:txBody>
          <a:bodyPr lIns="92053" tIns="46026" rIns="92053" bIns="46026"/>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02850" name="Rectangle 2"/>
          <p:cNvSpPr>
            <a:spLocks noChangeArrowheads="1"/>
          </p:cNvSpPr>
          <p:nvPr/>
        </p:nvSpPr>
        <p:spPr bwMode="auto">
          <a:xfrm>
            <a:off x="1051310" y="753515"/>
            <a:ext cx="4573920" cy="3295098"/>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80155" tIns="40078" rIns="80155" bIns="40078"/>
          <a:lstStyle/>
          <a:p>
            <a:pPr algn="l"/>
            <a:endParaRPr lang="zh-CN" altLang="zh-CN" sz="2100">
              <a:ea typeface="宋体" pitchFamily="2" charset="-122"/>
            </a:endParaRPr>
          </a:p>
        </p:txBody>
      </p:sp>
      <p:sp>
        <p:nvSpPr>
          <p:cNvPr id="1102851" name="Rectangle 3"/>
          <p:cNvSpPr>
            <a:spLocks noGrp="1" noChangeArrowheads="1"/>
          </p:cNvSpPr>
          <p:nvPr>
            <p:ph type="body" idx="4294967295"/>
          </p:nvPr>
        </p:nvSpPr>
        <p:spPr>
          <a:xfrm>
            <a:off x="538617" y="4389392"/>
            <a:ext cx="5780767" cy="3953575"/>
          </a:xfrm>
          <a:noFill/>
          <a:ln/>
          <a:extLst>
            <a:ext uri="{91240B29-F687-4F45-9708-019B960494DF}">
              <a14:hiddenLine xmlns:a14="http://schemas.microsoft.com/office/drawing/2010/main" w="1">
                <a:solidFill>
                  <a:schemeClr val="tx1"/>
                </a:solidFill>
                <a:miter lim="800000"/>
                <a:headEnd/>
                <a:tailEnd/>
              </a14:hiddenLine>
            </a:ext>
          </a:extLst>
        </p:spPr>
        <p:txBody>
          <a:bodyPr/>
          <a:lstStyle/>
          <a:p>
            <a:r>
              <a:rPr lang="en-US" altLang="zh-CN" sz="1600"/>
              <a:t>c</a:t>
            </a:r>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04898" name="Rectangle 2"/>
          <p:cNvSpPr>
            <a:spLocks noChangeArrowheads="1"/>
          </p:cNvSpPr>
          <p:nvPr/>
        </p:nvSpPr>
        <p:spPr bwMode="auto">
          <a:xfrm>
            <a:off x="1051310" y="753515"/>
            <a:ext cx="4573920" cy="3295098"/>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80155" tIns="40078" rIns="80155" bIns="40078"/>
          <a:lstStyle/>
          <a:p>
            <a:pPr algn="l"/>
            <a:endParaRPr lang="zh-CN" altLang="zh-CN" sz="2100">
              <a:ea typeface="宋体" pitchFamily="2" charset="-122"/>
            </a:endParaRPr>
          </a:p>
        </p:txBody>
      </p:sp>
      <p:sp>
        <p:nvSpPr>
          <p:cNvPr id="1104899" name="Rectangle 3"/>
          <p:cNvSpPr>
            <a:spLocks noGrp="1" noChangeArrowheads="1"/>
          </p:cNvSpPr>
          <p:nvPr>
            <p:ph type="body" idx="4294967295"/>
          </p:nvPr>
        </p:nvSpPr>
        <p:spPr>
          <a:xfrm>
            <a:off x="538617" y="4389392"/>
            <a:ext cx="5780767" cy="3953575"/>
          </a:xfrm>
          <a:noFill/>
          <a:ln/>
          <a:extLst>
            <a:ext uri="{91240B29-F687-4F45-9708-019B960494DF}">
              <a14:hiddenLine xmlns:a14="http://schemas.microsoft.com/office/drawing/2010/main" w="1">
                <a:solidFill>
                  <a:schemeClr val="tx1"/>
                </a:solidFill>
                <a:miter lim="800000"/>
                <a:headEnd/>
                <a:tailEnd/>
              </a14:hiddenLine>
            </a:ext>
          </a:extLst>
        </p:spPr>
        <p:txBody>
          <a:bodyPr/>
          <a:lstStyle/>
          <a:p>
            <a:r>
              <a:rPr lang="en-US" altLang="zh-CN" sz="1600"/>
              <a:t>c</a:t>
            </a:r>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06946" name="Rectangle 2"/>
          <p:cNvSpPr>
            <a:spLocks noChangeArrowheads="1"/>
          </p:cNvSpPr>
          <p:nvPr/>
        </p:nvSpPr>
        <p:spPr bwMode="auto">
          <a:xfrm>
            <a:off x="1051310" y="753515"/>
            <a:ext cx="4573920" cy="3295098"/>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80155" tIns="40078" rIns="80155" bIns="40078"/>
          <a:lstStyle/>
          <a:p>
            <a:pPr algn="l"/>
            <a:endParaRPr lang="zh-CN" altLang="zh-CN" sz="2100">
              <a:ea typeface="宋体" pitchFamily="2" charset="-122"/>
            </a:endParaRPr>
          </a:p>
        </p:txBody>
      </p:sp>
      <p:sp>
        <p:nvSpPr>
          <p:cNvPr id="1106947" name="Rectangle 3"/>
          <p:cNvSpPr>
            <a:spLocks noGrp="1" noChangeArrowheads="1"/>
          </p:cNvSpPr>
          <p:nvPr>
            <p:ph type="body" idx="4294967295"/>
          </p:nvPr>
        </p:nvSpPr>
        <p:spPr>
          <a:xfrm>
            <a:off x="538617" y="4389392"/>
            <a:ext cx="5780767" cy="3953575"/>
          </a:xfrm>
          <a:noFill/>
          <a:ln/>
          <a:extLst>
            <a:ext uri="{91240B29-F687-4F45-9708-019B960494DF}">
              <a14:hiddenLine xmlns:a14="http://schemas.microsoft.com/office/drawing/2010/main" w="1">
                <a:solidFill>
                  <a:schemeClr val="tx1"/>
                </a:solidFill>
                <a:miter lim="800000"/>
                <a:headEnd/>
                <a:tailEnd/>
              </a14:hiddenLine>
            </a:ext>
          </a:extLst>
        </p:spPr>
        <p:txBody>
          <a:bodyPr/>
          <a:lstStyle/>
          <a:p>
            <a:r>
              <a:rPr lang="en-US" altLang="zh-CN" sz="1600"/>
              <a:t>a</a:t>
            </a:r>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08994" name="Rectangle 2"/>
          <p:cNvSpPr>
            <a:spLocks noChangeArrowheads="1"/>
          </p:cNvSpPr>
          <p:nvPr/>
        </p:nvSpPr>
        <p:spPr bwMode="auto">
          <a:xfrm>
            <a:off x="1051310" y="753515"/>
            <a:ext cx="4573920" cy="3295098"/>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80155" tIns="40078" rIns="80155" bIns="40078"/>
          <a:lstStyle/>
          <a:p>
            <a:pPr algn="l"/>
            <a:endParaRPr lang="zh-CN" altLang="zh-CN" sz="2100">
              <a:ea typeface="宋体" pitchFamily="2" charset="-122"/>
            </a:endParaRPr>
          </a:p>
        </p:txBody>
      </p:sp>
      <p:sp>
        <p:nvSpPr>
          <p:cNvPr id="1108995" name="Rectangle 3"/>
          <p:cNvSpPr>
            <a:spLocks noGrp="1" noChangeArrowheads="1"/>
          </p:cNvSpPr>
          <p:nvPr>
            <p:ph type="body" idx="4294967295"/>
          </p:nvPr>
        </p:nvSpPr>
        <p:spPr>
          <a:xfrm>
            <a:off x="538617" y="4389392"/>
            <a:ext cx="5780767" cy="3953575"/>
          </a:xfrm>
          <a:noFill/>
          <a:ln/>
          <a:extLst>
            <a:ext uri="{91240B29-F687-4F45-9708-019B960494DF}">
              <a14:hiddenLine xmlns:a14="http://schemas.microsoft.com/office/drawing/2010/main" w="1">
                <a:solidFill>
                  <a:schemeClr val="tx1"/>
                </a:solidFill>
                <a:miter lim="800000"/>
                <a:headEnd/>
                <a:tailEnd/>
              </a14:hiddenLine>
            </a:ext>
          </a:extLst>
        </p:spPr>
        <p:txBody>
          <a:bodyPr/>
          <a:lstStyle/>
          <a:p>
            <a:r>
              <a:rPr lang="en-US" altLang="zh-CN" sz="1600"/>
              <a:t>d</a:t>
            </a:r>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11042" name="Rectangle 2"/>
          <p:cNvSpPr>
            <a:spLocks noChangeArrowheads="1"/>
          </p:cNvSpPr>
          <p:nvPr/>
        </p:nvSpPr>
        <p:spPr bwMode="auto">
          <a:xfrm>
            <a:off x="1051310" y="753515"/>
            <a:ext cx="4573920" cy="3295098"/>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80155" tIns="40078" rIns="80155" bIns="40078"/>
          <a:lstStyle/>
          <a:p>
            <a:pPr algn="l"/>
            <a:endParaRPr lang="zh-CN" altLang="zh-CN" sz="2100">
              <a:ea typeface="宋体" pitchFamily="2" charset="-122"/>
            </a:endParaRPr>
          </a:p>
        </p:txBody>
      </p:sp>
      <p:sp>
        <p:nvSpPr>
          <p:cNvPr id="1111043" name="Rectangle 3"/>
          <p:cNvSpPr>
            <a:spLocks noGrp="1" noChangeArrowheads="1"/>
          </p:cNvSpPr>
          <p:nvPr>
            <p:ph type="body" idx="4294967295"/>
          </p:nvPr>
        </p:nvSpPr>
        <p:spPr>
          <a:xfrm>
            <a:off x="538617" y="4389392"/>
            <a:ext cx="5780767" cy="3953575"/>
          </a:xfrm>
          <a:noFill/>
          <a:ln/>
          <a:extLst>
            <a:ext uri="{91240B29-F687-4F45-9708-019B960494DF}">
              <a14:hiddenLine xmlns:a14="http://schemas.microsoft.com/office/drawing/2010/main" w="1">
                <a:solidFill>
                  <a:schemeClr val="tx1"/>
                </a:solidFill>
                <a:miter lim="800000"/>
                <a:headEnd/>
                <a:tailEnd/>
              </a14:hiddenLine>
            </a:ext>
          </a:extLst>
        </p:spPr>
        <p:txBody>
          <a:bodyPr/>
          <a:lstStyle/>
          <a:p>
            <a:r>
              <a:rPr lang="en-US" altLang="zh-CN" sz="1600"/>
              <a:t>c</a:t>
            </a:r>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13090" name="Rectangle 2"/>
          <p:cNvSpPr>
            <a:spLocks noChangeArrowheads="1"/>
          </p:cNvSpPr>
          <p:nvPr/>
        </p:nvSpPr>
        <p:spPr bwMode="auto">
          <a:xfrm>
            <a:off x="1051310" y="753515"/>
            <a:ext cx="4573920" cy="3295098"/>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80155" tIns="40078" rIns="80155" bIns="40078"/>
          <a:lstStyle/>
          <a:p>
            <a:pPr algn="l"/>
            <a:endParaRPr lang="zh-CN" altLang="zh-CN" sz="2100">
              <a:ea typeface="宋体" pitchFamily="2" charset="-122"/>
            </a:endParaRPr>
          </a:p>
        </p:txBody>
      </p:sp>
      <p:sp>
        <p:nvSpPr>
          <p:cNvPr id="1113091" name="Rectangle 3"/>
          <p:cNvSpPr>
            <a:spLocks noGrp="1" noChangeArrowheads="1"/>
          </p:cNvSpPr>
          <p:nvPr>
            <p:ph type="body" idx="4294967295"/>
          </p:nvPr>
        </p:nvSpPr>
        <p:spPr>
          <a:xfrm>
            <a:off x="538617" y="4389392"/>
            <a:ext cx="5780767" cy="3953575"/>
          </a:xfrm>
          <a:noFill/>
          <a:ln/>
          <a:extLst>
            <a:ext uri="{91240B29-F687-4F45-9708-019B960494DF}">
              <a14:hiddenLine xmlns:a14="http://schemas.microsoft.com/office/drawing/2010/main" w="1">
                <a:solidFill>
                  <a:schemeClr val="tx1"/>
                </a:solidFill>
                <a:miter lim="800000"/>
                <a:headEnd/>
                <a:tailEnd/>
              </a14:hiddenLine>
            </a:ext>
          </a:extLst>
        </p:spPr>
        <p:txBody>
          <a:bodyPr/>
          <a:lstStyle/>
          <a:p>
            <a:r>
              <a:rPr lang="en-US" altLang="zh-CN" sz="1600"/>
              <a:t>c</a:t>
            </a:r>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15138" name="Rectangle 2"/>
          <p:cNvSpPr>
            <a:spLocks noChangeArrowheads="1"/>
          </p:cNvSpPr>
          <p:nvPr/>
        </p:nvSpPr>
        <p:spPr bwMode="auto">
          <a:xfrm>
            <a:off x="1051310" y="753515"/>
            <a:ext cx="4573920" cy="3295098"/>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80155" tIns="40078" rIns="80155" bIns="40078"/>
          <a:lstStyle/>
          <a:p>
            <a:pPr algn="l"/>
            <a:endParaRPr lang="zh-CN" altLang="zh-CN" sz="2100">
              <a:ea typeface="宋体" pitchFamily="2" charset="-122"/>
            </a:endParaRPr>
          </a:p>
        </p:txBody>
      </p:sp>
      <p:sp>
        <p:nvSpPr>
          <p:cNvPr id="1115139" name="Rectangle 3"/>
          <p:cNvSpPr>
            <a:spLocks noGrp="1" noChangeArrowheads="1"/>
          </p:cNvSpPr>
          <p:nvPr>
            <p:ph type="body" idx="4294967295"/>
          </p:nvPr>
        </p:nvSpPr>
        <p:spPr>
          <a:xfrm>
            <a:off x="538617" y="4389392"/>
            <a:ext cx="5780767" cy="3953575"/>
          </a:xfrm>
          <a:noFill/>
          <a:ln/>
          <a:extLst>
            <a:ext uri="{91240B29-F687-4F45-9708-019B960494DF}">
              <a14:hiddenLine xmlns:a14="http://schemas.microsoft.com/office/drawing/2010/main" w="1">
                <a:solidFill>
                  <a:schemeClr val="tx1"/>
                </a:solidFill>
                <a:miter lim="800000"/>
                <a:headEnd/>
                <a:tailEnd/>
              </a14:hiddenLine>
            </a:ext>
          </a:extLst>
        </p:spPr>
        <p:txBody>
          <a:bodyPr/>
          <a:lstStyle/>
          <a:p>
            <a:r>
              <a:rPr lang="en-US" altLang="zh-CN" sz="1600"/>
              <a:t>c</a:t>
            </a:r>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17186" name="Rectangle 2"/>
          <p:cNvSpPr>
            <a:spLocks noChangeArrowheads="1"/>
          </p:cNvSpPr>
          <p:nvPr/>
        </p:nvSpPr>
        <p:spPr bwMode="auto">
          <a:xfrm>
            <a:off x="1051310" y="753515"/>
            <a:ext cx="4573920" cy="3295098"/>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lIns="80155" tIns="40078" rIns="80155" bIns="40078"/>
          <a:lstStyle/>
          <a:p>
            <a:pPr algn="l"/>
            <a:endParaRPr lang="zh-CN" altLang="zh-CN" sz="2100">
              <a:ea typeface="宋体" pitchFamily="2" charset="-122"/>
            </a:endParaRPr>
          </a:p>
        </p:txBody>
      </p:sp>
      <p:sp>
        <p:nvSpPr>
          <p:cNvPr id="1117187" name="Rectangle 3"/>
          <p:cNvSpPr>
            <a:spLocks noGrp="1" noChangeArrowheads="1"/>
          </p:cNvSpPr>
          <p:nvPr>
            <p:ph type="body" idx="4294967295"/>
          </p:nvPr>
        </p:nvSpPr>
        <p:spPr>
          <a:xfrm>
            <a:off x="538617" y="4389392"/>
            <a:ext cx="5780767" cy="3953575"/>
          </a:xfrm>
          <a:noFill/>
          <a:ln/>
          <a:extLst>
            <a:ext uri="{91240B29-F687-4F45-9708-019B960494DF}">
              <a14:hiddenLine xmlns:a14="http://schemas.microsoft.com/office/drawing/2010/main" w="1">
                <a:solidFill>
                  <a:schemeClr val="tx1"/>
                </a:solidFill>
                <a:miter lim="800000"/>
                <a:headEnd/>
                <a:tailEnd/>
              </a14:hiddenLine>
            </a:ext>
          </a:extLst>
        </p:spPr>
        <p:txBody>
          <a:bodyPr/>
          <a:lstStyle/>
          <a:p>
            <a:r>
              <a:rPr lang="en-US" altLang="zh-CN" sz="1600"/>
              <a:t>a</a:t>
            </a:r>
            <a:endParaRPr lang="en-US" altLang="zh-CN"/>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7812088" y="2708275"/>
            <a:ext cx="0" cy="295275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grpSp>
        <p:nvGrpSpPr>
          <p:cNvPr id="5" name="Group 8"/>
          <p:cNvGrpSpPr>
            <a:grpSpLocks/>
          </p:cNvGrpSpPr>
          <p:nvPr/>
        </p:nvGrpSpPr>
        <p:grpSpPr bwMode="auto">
          <a:xfrm>
            <a:off x="7885113" y="2997200"/>
            <a:ext cx="1258887" cy="1973263"/>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37" name="Line 40"/>
          <p:cNvSpPr>
            <a:spLocks noChangeShapeType="1"/>
          </p:cNvSpPr>
          <p:nvPr/>
        </p:nvSpPr>
        <p:spPr bwMode="auto">
          <a:xfrm>
            <a:off x="3132138" y="2565400"/>
            <a:ext cx="6011862"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ctr" fontAlgn="base">
              <a:spcBef>
                <a:spcPct val="0"/>
              </a:spcBef>
              <a:spcAft>
                <a:spcPct val="0"/>
              </a:spcAft>
            </a:pPr>
            <a:endParaRPr lang="zh-CN" altLang="en-US" b="1">
              <a:solidFill>
                <a:srgbClr val="000000"/>
              </a:solidFill>
              <a:ea typeface="华文细黑" pitchFamily="2" charset="-122"/>
            </a:endParaRPr>
          </a:p>
        </p:txBody>
      </p:sp>
      <p:sp>
        <p:nvSpPr>
          <p:cNvPr id="38" name="AutoShape 41" descr="OOOPIC_vipvip_200809162034180ffb614fae8b91aa52"/>
          <p:cNvSpPr>
            <a:spLocks noChangeArrowheads="1"/>
          </p:cNvSpPr>
          <p:nvPr userDrawn="1"/>
        </p:nvSpPr>
        <p:spPr bwMode="auto">
          <a:xfrm>
            <a:off x="-36513" y="5805488"/>
            <a:ext cx="1439863" cy="981075"/>
          </a:xfrm>
          <a:prstGeom prst="roundRect">
            <a:avLst>
              <a:gd name="adj" fmla="val 16667"/>
            </a:avLst>
          </a:prstGeom>
          <a:blipFill dpi="0" rotWithShape="1">
            <a:blip r:embed="rId3"/>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9" name="AutoShape 42" descr="0210010003"/>
          <p:cNvSpPr>
            <a:spLocks noChangeArrowheads="1"/>
          </p:cNvSpPr>
          <p:nvPr userDrawn="1"/>
        </p:nvSpPr>
        <p:spPr bwMode="auto">
          <a:xfrm>
            <a:off x="1403350" y="5805488"/>
            <a:ext cx="1444625"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0" name="AutoShape 43" descr="0020020139"/>
          <p:cNvSpPr>
            <a:spLocks noChangeArrowheads="1"/>
          </p:cNvSpPr>
          <p:nvPr userDrawn="1"/>
        </p:nvSpPr>
        <p:spPr bwMode="auto">
          <a:xfrm>
            <a:off x="4284663" y="5805488"/>
            <a:ext cx="1403350"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1" name="AutoShape 44" descr="OOOPIC_vipvip_200809162038189711c8bf53c3eee478"/>
          <p:cNvSpPr>
            <a:spLocks noChangeArrowheads="1"/>
          </p:cNvSpPr>
          <p:nvPr userDrawn="1"/>
        </p:nvSpPr>
        <p:spPr bwMode="auto">
          <a:xfrm>
            <a:off x="2843213" y="5805488"/>
            <a:ext cx="1439862"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2" name="AutoShape 45" descr="b_49931_PSD_20090815095531"/>
          <p:cNvSpPr>
            <a:spLocks noChangeArrowheads="1"/>
          </p:cNvSpPr>
          <p:nvPr userDrawn="1"/>
        </p:nvSpPr>
        <p:spPr bwMode="auto">
          <a:xfrm>
            <a:off x="323850" y="333375"/>
            <a:ext cx="2376488" cy="2376488"/>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3" name="AutoShape 48" descr="b_49931_PSD_20090815095531">
            <a:hlinkClick r:id="" action="ppaction://hlinkshowjump?jump=lastslideviewed"/>
          </p:cNvPr>
          <p:cNvSpPr>
            <a:spLocks noChangeArrowheads="1"/>
          </p:cNvSpPr>
          <p:nvPr userDrawn="1"/>
        </p:nvSpPr>
        <p:spPr bwMode="auto">
          <a:xfrm>
            <a:off x="179388" y="188913"/>
            <a:ext cx="2376487" cy="2376487"/>
          </a:xfrm>
          <a:prstGeom prst="roundRect">
            <a:avLst>
              <a:gd name="adj" fmla="val 16667"/>
            </a:avLst>
          </a:prstGeom>
          <a:blipFill dpi="0" rotWithShape="1">
            <a:blip r:embed="rId4"/>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44" name="Rectangle 49" descr="OOOPIC_vipvip_20080918214459585784a2fb4d9263105"/>
          <p:cNvSpPr>
            <a:spLocks noChangeArrowheads="1"/>
          </p:cNvSpPr>
          <p:nvPr userDrawn="1"/>
        </p:nvSpPr>
        <p:spPr bwMode="auto">
          <a:xfrm>
            <a:off x="5688013" y="5805488"/>
            <a:ext cx="3492500" cy="981075"/>
          </a:xfrm>
          <a:prstGeom prst="rect">
            <a:avLst/>
          </a:prstGeom>
          <a:blipFill dpi="0" rotWithShape="1">
            <a:blip r:embed="rId5"/>
            <a:srcRect/>
            <a:stretch>
              <a:fillRect/>
            </a:stretch>
          </a:blipFill>
          <a:ln w="9525">
            <a:solidFill>
              <a:schemeClr val="bg2"/>
            </a:solidFill>
            <a:miter lim="800000"/>
            <a:headEnd/>
            <a:tailEnd/>
          </a:ln>
        </p:spPr>
        <p:txBody>
          <a:bodyPr anchor="ctr"/>
          <a:lstStyle/>
          <a:p>
            <a:pPr fontAlgn="base">
              <a:spcBef>
                <a:spcPct val="0"/>
              </a:spcBef>
              <a:spcAft>
                <a:spcPct val="0"/>
              </a:spcAft>
              <a:defRPr/>
            </a:pPr>
            <a:r>
              <a:rPr lang="zh-CN" altLang="en-US" sz="1400" dirty="0" smtClean="0">
                <a:solidFill>
                  <a:srgbClr val="FFFFFF"/>
                </a:solidFill>
                <a:latin typeface="华文琥珀" pitchFamily="2" charset="-122"/>
                <a:ea typeface="华文琥珀" pitchFamily="2" charset="-122"/>
              </a:rPr>
              <a:t>计算机</a:t>
            </a:r>
            <a:r>
              <a:rPr lang="zh-CN" altLang="en-US" sz="1400" dirty="0" smtClean="0">
                <a:solidFill>
                  <a:srgbClr val="FFFFFF"/>
                </a:solidFill>
                <a:latin typeface="华文琥珀" pitchFamily="2" charset="-122"/>
                <a:ea typeface="华文琥珀" pitchFamily="2" charset="-122"/>
              </a:rPr>
              <a:t>基础</a:t>
            </a:r>
            <a:r>
              <a:rPr lang="zh-CN" altLang="en-US" sz="1400" dirty="0">
                <a:solidFill>
                  <a:srgbClr val="FFFFFF"/>
                </a:solidFill>
                <a:latin typeface="华文琥珀" pitchFamily="2" charset="-122"/>
                <a:ea typeface="华文琥珀" pitchFamily="2" charset="-122"/>
              </a:rPr>
              <a:t>与应用案例</a:t>
            </a:r>
            <a:r>
              <a:rPr lang="zh-CN" altLang="en-US" sz="1400" dirty="0" smtClean="0">
                <a:solidFill>
                  <a:srgbClr val="FFFFFF"/>
                </a:solidFill>
                <a:latin typeface="华文琥珀" pitchFamily="2" charset="-122"/>
                <a:ea typeface="华文琥珀" pitchFamily="2" charset="-122"/>
              </a:rPr>
              <a:t>教程讲稿 </a:t>
            </a:r>
            <a:endParaRPr lang="en-US" altLang="zh-CN" sz="1400" dirty="0">
              <a:solidFill>
                <a:srgbClr val="FFFFFF"/>
              </a:solidFill>
              <a:latin typeface="华文琥珀" pitchFamily="2" charset="-122"/>
              <a:ea typeface="华文琥珀" pitchFamily="2" charset="-122"/>
            </a:endParaRPr>
          </a:p>
        </p:txBody>
      </p:sp>
      <p:sp>
        <p:nvSpPr>
          <p:cNvPr id="45" name="Line 50"/>
          <p:cNvSpPr>
            <a:spLocks noChangeShapeType="1"/>
          </p:cNvSpPr>
          <p:nvPr userDrawn="1"/>
        </p:nvSpPr>
        <p:spPr bwMode="auto">
          <a:xfrm flipV="1">
            <a:off x="683418" y="2708275"/>
            <a:ext cx="8209757" cy="1588"/>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6" name="Line 51"/>
          <p:cNvSpPr>
            <a:spLocks noChangeShapeType="1"/>
          </p:cNvSpPr>
          <p:nvPr userDrawn="1"/>
        </p:nvSpPr>
        <p:spPr bwMode="auto">
          <a:xfrm>
            <a:off x="7667625" y="2565400"/>
            <a:ext cx="0" cy="28067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7" name="Line 52"/>
          <p:cNvSpPr>
            <a:spLocks noChangeShapeType="1"/>
          </p:cNvSpPr>
          <p:nvPr userDrawn="1"/>
        </p:nvSpPr>
        <p:spPr bwMode="auto">
          <a:xfrm>
            <a:off x="0" y="5805488"/>
            <a:ext cx="91440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8" name="Line 53"/>
          <p:cNvSpPr>
            <a:spLocks noChangeShapeType="1"/>
          </p:cNvSpPr>
          <p:nvPr userDrawn="1"/>
        </p:nvSpPr>
        <p:spPr bwMode="auto">
          <a:xfrm>
            <a:off x="0" y="6813550"/>
            <a:ext cx="91440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72707" name="Rectangle 3"/>
          <p:cNvSpPr>
            <a:spLocks noGrp="1" noChangeArrowheads="1"/>
          </p:cNvSpPr>
          <p:nvPr>
            <p:ph type="ctrTitle"/>
          </p:nvPr>
        </p:nvSpPr>
        <p:spPr>
          <a:xfrm>
            <a:off x="2362200" y="333375"/>
            <a:ext cx="6781800" cy="1655763"/>
          </a:xfrm>
        </p:spPr>
        <p:txBody>
          <a:bodyPr/>
          <a:lstStyle>
            <a:lvl1pPr algn="r">
              <a:defRPr sz="5000"/>
            </a:lvl1pPr>
          </a:lstStyle>
          <a:p>
            <a:pPr lvl="0"/>
            <a:r>
              <a:rPr lang="zh-CN" altLang="en-US" noProof="0" smtClean="0"/>
              <a:t>单击此处编辑母版标题样式</a:t>
            </a:r>
          </a:p>
        </p:txBody>
      </p:sp>
      <p:sp>
        <p:nvSpPr>
          <p:cNvPr id="72708" name="Rectangle 4"/>
          <p:cNvSpPr>
            <a:spLocks noGrp="1" noChangeArrowheads="1"/>
          </p:cNvSpPr>
          <p:nvPr>
            <p:ph type="subTitle" idx="1"/>
          </p:nvPr>
        </p:nvSpPr>
        <p:spPr>
          <a:xfrm>
            <a:off x="468313" y="4076700"/>
            <a:ext cx="6248400" cy="1296988"/>
          </a:xfrm>
        </p:spPr>
        <p:txBody>
          <a:bodyPr/>
          <a:lstStyle>
            <a:lvl1pPr marL="0" indent="0" algn="r">
              <a:buFont typeface="Wingdings" pitchFamily="2" charset="2"/>
              <a:buNone/>
              <a:defRPr sz="3200"/>
            </a:lvl1pPr>
          </a:lstStyle>
          <a:p>
            <a:pPr lvl="0"/>
            <a:r>
              <a:rPr lang="zh-CN" altLang="en-US" noProof="0" dirty="0" smtClean="0"/>
              <a:t>单击此处编辑母版副标题样式</a:t>
            </a:r>
          </a:p>
        </p:txBody>
      </p:sp>
      <p:sp>
        <p:nvSpPr>
          <p:cNvPr id="49" name="Rectangle 54"/>
          <p:cNvSpPr>
            <a:spLocks noGrp="1" noChangeArrowheads="1"/>
          </p:cNvSpPr>
          <p:nvPr>
            <p:ph type="sldNum" sz="quarter" idx="10"/>
          </p:nvPr>
        </p:nvSpPr>
        <p:spPr/>
        <p:txBody>
          <a:bodyPr/>
          <a:lstStyle>
            <a:lvl1pPr>
              <a:defRPr smtClean="0"/>
            </a:lvl1pPr>
          </a:lstStyle>
          <a:p>
            <a:pPr>
              <a:defRPr/>
            </a:pPr>
            <a:fld id="{D4F73824-F5D3-42C0-8438-E0ACA61CFD0C}" type="slidenum">
              <a:rPr lang="en-US" altLang="zh-CN">
                <a:solidFill>
                  <a:srgbClr val="FFFFFF"/>
                </a:solidFill>
              </a:rPr>
              <a:pPr>
                <a:defRPr/>
              </a:pPr>
              <a:t>‹#›</a:t>
            </a:fld>
            <a:endParaRPr lang="en-US" altLang="zh-CN" dirty="0">
              <a:solidFill>
                <a:srgbClr val="FFFFFF"/>
              </a:solidFill>
            </a:endParaRPr>
          </a:p>
        </p:txBody>
      </p:sp>
      <p:sp>
        <p:nvSpPr>
          <p:cNvPr id="50" name="AutoShape 45" descr="0210010003"/>
          <p:cNvSpPr>
            <a:spLocks noChangeArrowheads="1"/>
          </p:cNvSpPr>
          <p:nvPr userDrawn="1"/>
        </p:nvSpPr>
        <p:spPr bwMode="auto">
          <a:xfrm>
            <a:off x="1403350" y="5805488"/>
            <a:ext cx="1444625" cy="981075"/>
          </a:xfrm>
          <a:prstGeom prst="roundRect">
            <a:avLst>
              <a:gd name="adj" fmla="val 16667"/>
            </a:avLst>
          </a:prstGeom>
          <a:blipFill dpi="0" rotWithShape="1">
            <a:blip r:embed="rId6"/>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51" name="AutoShape 47" descr="OOOPIC_vipvip_200809162038189711c8bf53c3eee478"/>
          <p:cNvSpPr>
            <a:spLocks noChangeArrowheads="1"/>
          </p:cNvSpPr>
          <p:nvPr userDrawn="1"/>
        </p:nvSpPr>
        <p:spPr bwMode="auto">
          <a:xfrm>
            <a:off x="2843213" y="5805488"/>
            <a:ext cx="1439862" cy="981075"/>
          </a:xfrm>
          <a:prstGeom prst="roundRect">
            <a:avLst>
              <a:gd name="adj" fmla="val 16667"/>
            </a:avLst>
          </a:prstGeom>
          <a:blipFill dpi="0" rotWithShape="1">
            <a:blip r:embed="rId7"/>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52" name="AutoShape 46" descr="0020020139"/>
          <p:cNvSpPr>
            <a:spLocks noChangeArrowheads="1"/>
          </p:cNvSpPr>
          <p:nvPr userDrawn="1"/>
        </p:nvSpPr>
        <p:spPr bwMode="auto">
          <a:xfrm>
            <a:off x="4284663" y="5805488"/>
            <a:ext cx="1403350" cy="981075"/>
          </a:xfrm>
          <a:prstGeom prst="roundRect">
            <a:avLst>
              <a:gd name="adj" fmla="val 16667"/>
            </a:avLst>
          </a:prstGeom>
          <a:blipFill dpi="0" rotWithShape="1">
            <a:blip r:embed="rId8"/>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Tree>
    <p:extLst>
      <p:ext uri="{BB962C8B-B14F-4D97-AF65-F5344CB8AC3E}">
        <p14:creationId xmlns:p14="http://schemas.microsoft.com/office/powerpoint/2010/main" val="385279202"/>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afterEffect">
                                  <p:stCondLst>
                                    <p:cond delay="0"/>
                                  </p:stCondLst>
                                  <p:childTnLst>
                                    <p:animClr clrSpc="hsl" dir="ccw">
                                      <p:cBhvr override="childStyle">
                                        <p:cTn id="6" dur="2000" fill="hold"/>
                                        <p:tgtEl>
                                          <p:spTgt spid="4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EF8D7D76-01E2-4D10-A2C2-2B209BE7C3DD}" type="slidenum">
              <a:rPr lang="en-US" altLang="zh-CN"/>
              <a:pPr/>
              <a:t>‹#›</a:t>
            </a:fld>
            <a:endParaRPr lang="en-US" altLang="zh-CN"/>
          </a:p>
        </p:txBody>
      </p:sp>
    </p:spTree>
    <p:extLst>
      <p:ext uri="{BB962C8B-B14F-4D97-AF65-F5344CB8AC3E}">
        <p14:creationId xmlns:p14="http://schemas.microsoft.com/office/powerpoint/2010/main" val="181275036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27088" y="260350"/>
            <a:ext cx="6716712" cy="6429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79388" y="1196975"/>
            <a:ext cx="4038600" cy="43910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370388" y="1196975"/>
            <a:ext cx="4038600" cy="21193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370388" y="3468688"/>
            <a:ext cx="4038600" cy="2119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5"/>
          <p:cNvSpPr>
            <a:spLocks noGrp="1"/>
          </p:cNvSpPr>
          <p:nvPr>
            <p:ph type="sldNum" sz="quarter" idx="10"/>
          </p:nvPr>
        </p:nvSpPr>
        <p:spPr>
          <a:xfrm>
            <a:off x="8172450" y="6237288"/>
            <a:ext cx="971550" cy="457200"/>
          </a:xfrm>
        </p:spPr>
        <p:txBody>
          <a:bodyPr/>
          <a:lstStyle>
            <a:lvl1pPr>
              <a:defRPr/>
            </a:lvl1pPr>
          </a:lstStyle>
          <a:p>
            <a:fld id="{EA9A2D25-AF60-4761-9742-AFE41711E74D}" type="slidenum">
              <a:rPr lang="en-US" altLang="zh-CN"/>
              <a:pPr/>
              <a:t>‹#›</a:t>
            </a:fld>
            <a:endParaRPr lang="en-US" altLang="zh-CN"/>
          </a:p>
        </p:txBody>
      </p:sp>
    </p:spTree>
    <p:extLst>
      <p:ext uri="{BB962C8B-B14F-4D97-AF65-F5344CB8AC3E}">
        <p14:creationId xmlns:p14="http://schemas.microsoft.com/office/powerpoint/2010/main" val="245785593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827088" y="260350"/>
            <a:ext cx="6716712" cy="642938"/>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179388" y="1196975"/>
            <a:ext cx="4038600" cy="21193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370388" y="1196975"/>
            <a:ext cx="4038600" cy="21193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179388" y="3468688"/>
            <a:ext cx="4038600" cy="2119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370388" y="3468688"/>
            <a:ext cx="4038600" cy="2119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a:xfrm>
            <a:off x="8172450" y="6237288"/>
            <a:ext cx="971550" cy="457200"/>
          </a:xfrm>
        </p:spPr>
        <p:txBody>
          <a:bodyPr/>
          <a:lstStyle>
            <a:lvl1pPr>
              <a:defRPr/>
            </a:lvl1pPr>
          </a:lstStyle>
          <a:p>
            <a:fld id="{7CE550D6-A740-4699-B576-21E308412002}" type="slidenum">
              <a:rPr lang="en-US" altLang="zh-CN"/>
              <a:pPr/>
              <a:t>‹#›</a:t>
            </a:fld>
            <a:endParaRPr lang="en-US" altLang="zh-CN"/>
          </a:p>
        </p:txBody>
      </p:sp>
    </p:spTree>
    <p:extLst>
      <p:ext uri="{BB962C8B-B14F-4D97-AF65-F5344CB8AC3E}">
        <p14:creationId xmlns:p14="http://schemas.microsoft.com/office/powerpoint/2010/main" val="85089321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6.jpeg"/><Relationship Id="rId5" Type="http://schemas.openxmlformats.org/officeDocument/2006/relationships/theme" Target="../theme/theme1.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60"/>
          <p:cNvGrpSpPr>
            <a:grpSpLocks/>
          </p:cNvGrpSpPr>
          <p:nvPr/>
        </p:nvGrpSpPr>
        <p:grpSpPr bwMode="auto">
          <a:xfrm>
            <a:off x="323850" y="1196975"/>
            <a:ext cx="8496300" cy="4175125"/>
            <a:chOff x="204" y="754"/>
            <a:chExt cx="5352" cy="2630"/>
          </a:xfrm>
        </p:grpSpPr>
        <p:sp>
          <p:nvSpPr>
            <p:cNvPr id="1075" name="AutoShape 56" descr="OOOPIC_vipvip_20080918214459585784a2fb4d9263105"/>
            <p:cNvSpPr>
              <a:spLocks noChangeArrowheads="1"/>
            </p:cNvSpPr>
            <p:nvPr userDrawn="1"/>
          </p:nvSpPr>
          <p:spPr bwMode="auto">
            <a:xfrm>
              <a:off x="204" y="754"/>
              <a:ext cx="1678" cy="1587"/>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6" name="AutoShape 57" descr="OOOPIC_vipvip_20080918214459585784a2fb4d9263105"/>
            <p:cNvSpPr>
              <a:spLocks noChangeArrowheads="1"/>
            </p:cNvSpPr>
            <p:nvPr userDrawn="1"/>
          </p:nvSpPr>
          <p:spPr bwMode="auto">
            <a:xfrm>
              <a:off x="1610" y="1253"/>
              <a:ext cx="1134" cy="1044"/>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7" name="AutoShape 58" descr="OOOPIC_vipvip_20080918214459585784a2fb4d9263105"/>
            <p:cNvSpPr>
              <a:spLocks noChangeArrowheads="1"/>
            </p:cNvSpPr>
            <p:nvPr userDrawn="1"/>
          </p:nvSpPr>
          <p:spPr bwMode="auto">
            <a:xfrm>
              <a:off x="3016" y="2115"/>
              <a:ext cx="1678" cy="861"/>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8" name="AutoShape 59" descr="OOOPIC_vipvip_20080918214459585784a2fb4d9263105"/>
            <p:cNvSpPr>
              <a:spLocks noChangeArrowheads="1"/>
            </p:cNvSpPr>
            <p:nvPr userDrawn="1"/>
          </p:nvSpPr>
          <p:spPr bwMode="auto">
            <a:xfrm>
              <a:off x="4241" y="2750"/>
              <a:ext cx="1315" cy="634"/>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1027" name="Line 2"/>
          <p:cNvSpPr>
            <a:spLocks noChangeShapeType="1"/>
          </p:cNvSpPr>
          <p:nvPr/>
        </p:nvSpPr>
        <p:spPr bwMode="auto">
          <a:xfrm>
            <a:off x="7812088" y="188913"/>
            <a:ext cx="0" cy="792162"/>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28" name="Rectangle 3"/>
          <p:cNvSpPr>
            <a:spLocks noGrp="1" noChangeArrowheads="1"/>
          </p:cNvSpPr>
          <p:nvPr>
            <p:ph type="title"/>
          </p:nvPr>
        </p:nvSpPr>
        <p:spPr bwMode="auto">
          <a:xfrm>
            <a:off x="827088" y="260350"/>
            <a:ext cx="6716712"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9" name="Rectangle 4"/>
          <p:cNvSpPr>
            <a:spLocks noGrp="1" noChangeArrowheads="1"/>
          </p:cNvSpPr>
          <p:nvPr>
            <p:ph type="body" idx="1"/>
          </p:nvPr>
        </p:nvSpPr>
        <p:spPr bwMode="auto">
          <a:xfrm>
            <a:off x="179388" y="1196975"/>
            <a:ext cx="8229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grpSp>
        <p:nvGrpSpPr>
          <p:cNvPr id="1030" name="Group 8"/>
          <p:cNvGrpSpPr>
            <a:grpSpLocks/>
          </p:cNvGrpSpPr>
          <p:nvPr/>
        </p:nvGrpSpPr>
        <p:grpSpPr bwMode="auto">
          <a:xfrm rot="-5400000">
            <a:off x="8284368" y="-67468"/>
            <a:ext cx="531813" cy="1187450"/>
            <a:chOff x="5136" y="960"/>
            <a:chExt cx="528" cy="864"/>
          </a:xfrm>
        </p:grpSpPr>
        <p:sp>
          <p:nvSpPr>
            <p:cNvPr id="1044"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5"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6"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7"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8"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9"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0"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1"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2"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3"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4"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5"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6"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7"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8"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9"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0"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1"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2"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3"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4"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5"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6"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7"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8"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9"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0"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1"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2"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3"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4"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1031" name="AutoShape 44" descr="OOOPIC_vipvip_200809162034180ffb614fae8b91aa52"/>
          <p:cNvSpPr>
            <a:spLocks noChangeArrowheads="1"/>
          </p:cNvSpPr>
          <p:nvPr/>
        </p:nvSpPr>
        <p:spPr bwMode="auto">
          <a:xfrm>
            <a:off x="-36513" y="6021388"/>
            <a:ext cx="1439863" cy="765175"/>
          </a:xfrm>
          <a:prstGeom prst="roundRect">
            <a:avLst>
              <a:gd name="adj" fmla="val 16667"/>
            </a:avLst>
          </a:prstGeom>
          <a:blipFill dpi="0" rotWithShape="1">
            <a:blip r:embed="rId6"/>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2" name="AutoShape 45" descr="0210010003"/>
          <p:cNvSpPr>
            <a:spLocks noChangeArrowheads="1"/>
          </p:cNvSpPr>
          <p:nvPr/>
        </p:nvSpPr>
        <p:spPr bwMode="auto">
          <a:xfrm>
            <a:off x="1403350" y="6021388"/>
            <a:ext cx="1444625" cy="765175"/>
          </a:xfrm>
          <a:prstGeom prst="roundRect">
            <a:avLst>
              <a:gd name="adj" fmla="val 16667"/>
            </a:avLst>
          </a:prstGeom>
          <a:blipFill dpi="0" rotWithShape="1">
            <a:blip r:embed="rId7"/>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3" name="AutoShape 46" descr="0020020139"/>
          <p:cNvSpPr>
            <a:spLocks noChangeArrowheads="1"/>
          </p:cNvSpPr>
          <p:nvPr/>
        </p:nvSpPr>
        <p:spPr bwMode="auto">
          <a:xfrm>
            <a:off x="4284663" y="6021388"/>
            <a:ext cx="1403350" cy="765175"/>
          </a:xfrm>
          <a:prstGeom prst="roundRect">
            <a:avLst>
              <a:gd name="adj" fmla="val 16667"/>
            </a:avLst>
          </a:prstGeom>
          <a:blipFill dpi="0" rotWithShape="1">
            <a:blip r:embed="rId8"/>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4" name="AutoShape 47" descr="OOOPIC_vipvip_200809162038189711c8bf53c3eee478"/>
          <p:cNvSpPr>
            <a:spLocks noChangeArrowheads="1"/>
          </p:cNvSpPr>
          <p:nvPr/>
        </p:nvSpPr>
        <p:spPr bwMode="auto">
          <a:xfrm>
            <a:off x="2843213" y="6021388"/>
            <a:ext cx="1439862" cy="765175"/>
          </a:xfrm>
          <a:prstGeom prst="roundRect">
            <a:avLst>
              <a:gd name="adj" fmla="val 16667"/>
            </a:avLst>
          </a:prstGeom>
          <a:blipFill dpi="0" rotWithShape="1">
            <a:blip r:embed="rId9"/>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71728" name="Rectangle 48" descr="OOOPIC_vipvip_20080918214459585784a2fb4d9263105"/>
          <p:cNvSpPr>
            <a:spLocks noChangeArrowheads="1"/>
          </p:cNvSpPr>
          <p:nvPr/>
        </p:nvSpPr>
        <p:spPr bwMode="auto">
          <a:xfrm>
            <a:off x="5651500" y="6021388"/>
            <a:ext cx="3492500" cy="765175"/>
          </a:xfrm>
          <a:prstGeom prst="rect">
            <a:avLst/>
          </a:prstGeom>
          <a:blipFill dpi="0" rotWithShape="1">
            <a:blip r:embed="rId10"/>
            <a:srcRect/>
            <a:stretch>
              <a:fillRect/>
            </a:stretch>
          </a:blipFill>
          <a:ln w="9525">
            <a:solidFill>
              <a:schemeClr val="bg2"/>
            </a:solidFill>
            <a:miter lim="800000"/>
            <a:headEnd/>
            <a:tailEnd/>
          </a:ln>
        </p:spPr>
        <p:txBody>
          <a:bodyPr anchor="ctr"/>
          <a:lstStyle/>
          <a:p>
            <a:pPr fontAlgn="base">
              <a:spcBef>
                <a:spcPct val="0"/>
              </a:spcBef>
              <a:spcAft>
                <a:spcPct val="0"/>
              </a:spcAft>
              <a:defRPr/>
            </a:pPr>
            <a:r>
              <a:rPr lang="zh-CN" altLang="en-US" sz="1400" dirty="0" smtClean="0">
                <a:solidFill>
                  <a:srgbClr val="FFFFFF"/>
                </a:solidFill>
                <a:latin typeface="华文琥珀" pitchFamily="2" charset="-122"/>
                <a:ea typeface="华文琥珀" pitchFamily="2" charset="-122"/>
              </a:rPr>
              <a:t>计算机</a:t>
            </a:r>
            <a:r>
              <a:rPr lang="zh-CN" altLang="en-US" sz="1400" dirty="0" smtClean="0">
                <a:solidFill>
                  <a:srgbClr val="FFFFFF"/>
                </a:solidFill>
                <a:latin typeface="华文琥珀" pitchFamily="2" charset="-122"/>
                <a:ea typeface="华文琥珀" pitchFamily="2" charset="-122"/>
              </a:rPr>
              <a:t>基础</a:t>
            </a:r>
            <a:r>
              <a:rPr lang="zh-CN" altLang="en-US" sz="1400" dirty="0">
                <a:solidFill>
                  <a:srgbClr val="FFFFFF"/>
                </a:solidFill>
                <a:latin typeface="华文琥珀" pitchFamily="2" charset="-122"/>
                <a:ea typeface="华文琥珀" pitchFamily="2" charset="-122"/>
              </a:rPr>
              <a:t>与应用案例</a:t>
            </a:r>
            <a:r>
              <a:rPr lang="zh-CN" altLang="en-US" sz="1400" dirty="0" smtClean="0">
                <a:solidFill>
                  <a:srgbClr val="FFFFFF"/>
                </a:solidFill>
                <a:latin typeface="华文琥珀" pitchFamily="2" charset="-122"/>
                <a:ea typeface="华文琥珀" pitchFamily="2" charset="-122"/>
              </a:rPr>
              <a:t>教程讲稿 </a:t>
            </a:r>
            <a:endParaRPr lang="en-US" altLang="zh-CN" sz="1400" dirty="0">
              <a:solidFill>
                <a:srgbClr val="FFFFFF"/>
              </a:solidFill>
              <a:latin typeface="华文琥珀" pitchFamily="2" charset="-122"/>
              <a:ea typeface="华文琥珀" pitchFamily="2" charset="-122"/>
            </a:endParaRPr>
          </a:p>
        </p:txBody>
      </p:sp>
      <p:sp>
        <p:nvSpPr>
          <p:cNvPr id="1036" name="Line 49"/>
          <p:cNvSpPr>
            <a:spLocks noChangeShapeType="1"/>
          </p:cNvSpPr>
          <p:nvPr/>
        </p:nvSpPr>
        <p:spPr bwMode="auto">
          <a:xfrm>
            <a:off x="0" y="6021388"/>
            <a:ext cx="914400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37" name="Line 50"/>
          <p:cNvSpPr>
            <a:spLocks noChangeShapeType="1"/>
          </p:cNvSpPr>
          <p:nvPr/>
        </p:nvSpPr>
        <p:spPr bwMode="auto">
          <a:xfrm>
            <a:off x="0" y="6813550"/>
            <a:ext cx="914400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71687" name="Rectangle 7"/>
          <p:cNvSpPr>
            <a:spLocks noGrp="1" noChangeArrowheads="1"/>
          </p:cNvSpPr>
          <p:nvPr>
            <p:ph type="sldNum" sz="quarter" idx="4"/>
          </p:nvPr>
        </p:nvSpPr>
        <p:spPr bwMode="auto">
          <a:xfrm>
            <a:off x="8172450" y="6237288"/>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400" b="0" smtClean="0">
                <a:solidFill>
                  <a:schemeClr val="bg1"/>
                </a:solidFill>
                <a:ea typeface="宋体" pitchFamily="2" charset="-122"/>
              </a:defRPr>
            </a:lvl1pPr>
          </a:lstStyle>
          <a:p>
            <a:pPr fontAlgn="base">
              <a:spcBef>
                <a:spcPct val="0"/>
              </a:spcBef>
              <a:spcAft>
                <a:spcPct val="0"/>
              </a:spcAft>
              <a:defRPr/>
            </a:pPr>
            <a:fld id="{2A50BA10-F719-4A74-89A0-BD4DE8028818}" type="slidenum">
              <a:rPr lang="en-US" altLang="zh-CN">
                <a:solidFill>
                  <a:srgbClr val="FFFFFF"/>
                </a:solidFill>
              </a:rPr>
              <a:pPr fontAlgn="base">
                <a:spcBef>
                  <a:spcPct val="0"/>
                </a:spcBef>
                <a:spcAft>
                  <a:spcPct val="0"/>
                </a:spcAft>
                <a:defRPr/>
              </a:pPr>
              <a:t>‹#›</a:t>
            </a:fld>
            <a:endParaRPr lang="en-US" altLang="zh-CN" dirty="0">
              <a:solidFill>
                <a:srgbClr val="FFFFFF"/>
              </a:solidFill>
            </a:endParaRPr>
          </a:p>
        </p:txBody>
      </p:sp>
      <p:sp>
        <p:nvSpPr>
          <p:cNvPr id="1039" name="Line 51"/>
          <p:cNvSpPr>
            <a:spLocks noChangeShapeType="1"/>
          </p:cNvSpPr>
          <p:nvPr/>
        </p:nvSpPr>
        <p:spPr bwMode="auto">
          <a:xfrm flipV="1">
            <a:off x="323850" y="908050"/>
            <a:ext cx="882015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40" name="Line 52"/>
          <p:cNvSpPr>
            <a:spLocks noChangeShapeType="1"/>
          </p:cNvSpPr>
          <p:nvPr/>
        </p:nvSpPr>
        <p:spPr bwMode="auto">
          <a:xfrm>
            <a:off x="7885113" y="0"/>
            <a:ext cx="0" cy="90805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41" name="Line 53"/>
          <p:cNvSpPr>
            <a:spLocks noChangeShapeType="1"/>
          </p:cNvSpPr>
          <p:nvPr/>
        </p:nvSpPr>
        <p:spPr bwMode="auto">
          <a:xfrm flipV="1">
            <a:off x="0" y="981075"/>
            <a:ext cx="8856663"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2" name="AutoShape 54" descr="b_49931_PSD_20090815095531"/>
          <p:cNvSpPr>
            <a:spLocks noChangeArrowheads="1"/>
          </p:cNvSpPr>
          <p:nvPr/>
        </p:nvSpPr>
        <p:spPr bwMode="auto">
          <a:xfrm>
            <a:off x="144463" y="144463"/>
            <a:ext cx="1042987" cy="763587"/>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3" name="AutoShape 55" descr="b_49931_PSD_20090815095531">
            <a:hlinkClick r:id="" action="ppaction://hlinkshowjump?jump=lastslide"/>
          </p:cNvPr>
          <p:cNvSpPr>
            <a:spLocks noChangeArrowheads="1"/>
          </p:cNvSpPr>
          <p:nvPr/>
        </p:nvSpPr>
        <p:spPr bwMode="auto">
          <a:xfrm>
            <a:off x="0" y="0"/>
            <a:ext cx="1042988" cy="763588"/>
          </a:xfrm>
          <a:prstGeom prst="roundRect">
            <a:avLst>
              <a:gd name="adj" fmla="val 16667"/>
            </a:avLst>
          </a:prstGeom>
          <a:blipFill dpi="0" rotWithShape="1">
            <a:blip r:embed="rId11"/>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afterEffect">
                                  <p:stCondLst>
                                    <p:cond delay="0"/>
                                  </p:stCondLst>
                                  <p:childTnLst>
                                    <p:animClr clrSpc="hsl" dir="ccw">
                                      <p:cBhvr override="childStyle">
                                        <p:cTn id="6" dur="2000" fill="hold"/>
                                        <p:tgtEl>
                                          <p:spTgt spid="71728"/>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8" grpId="0" animBg="1"/>
    </p:bldLst>
  </p:timing>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itchFamily="34" charset="0"/>
          <a:ea typeface="华文琥珀" pitchFamily="2" charset="-122"/>
        </a:defRPr>
      </a:lvl2pPr>
      <a:lvl3pPr algn="ctr" rtl="0" eaLnBrk="0" fontAlgn="base" hangingPunct="0">
        <a:spcBef>
          <a:spcPct val="0"/>
        </a:spcBef>
        <a:spcAft>
          <a:spcPct val="0"/>
        </a:spcAft>
        <a:defRPr sz="4000" b="1">
          <a:solidFill>
            <a:schemeClr val="tx2"/>
          </a:solidFill>
          <a:latin typeface="Arial" pitchFamily="34" charset="0"/>
          <a:ea typeface="华文琥珀" pitchFamily="2" charset="-122"/>
        </a:defRPr>
      </a:lvl3pPr>
      <a:lvl4pPr algn="ctr" rtl="0" eaLnBrk="0" fontAlgn="base" hangingPunct="0">
        <a:spcBef>
          <a:spcPct val="0"/>
        </a:spcBef>
        <a:spcAft>
          <a:spcPct val="0"/>
        </a:spcAft>
        <a:defRPr sz="4000" b="1">
          <a:solidFill>
            <a:schemeClr val="tx2"/>
          </a:solidFill>
          <a:latin typeface="Arial" pitchFamily="34" charset="0"/>
          <a:ea typeface="华文琥珀" pitchFamily="2" charset="-122"/>
        </a:defRPr>
      </a:lvl4pPr>
      <a:lvl5pPr algn="ctr" rtl="0" eaLnBrk="0" fontAlgn="base" hangingPunct="0">
        <a:spcBef>
          <a:spcPct val="0"/>
        </a:spcBef>
        <a:spcAft>
          <a:spcPct val="0"/>
        </a:spcAft>
        <a:defRPr sz="4000" b="1">
          <a:solidFill>
            <a:schemeClr val="tx2"/>
          </a:solidFill>
          <a:latin typeface="Arial" pitchFamily="34" charset="0"/>
          <a:ea typeface="华文琥珀" pitchFamily="2" charset="-122"/>
        </a:defRPr>
      </a:lvl5pPr>
      <a:lvl6pPr marL="457200" algn="ctr" rtl="0" fontAlgn="base">
        <a:spcBef>
          <a:spcPct val="0"/>
        </a:spcBef>
        <a:spcAft>
          <a:spcPct val="0"/>
        </a:spcAft>
        <a:defRPr sz="4000" b="1">
          <a:solidFill>
            <a:schemeClr val="tx2"/>
          </a:solidFill>
          <a:latin typeface="Arial" pitchFamily="34" charset="0"/>
          <a:ea typeface="华文琥珀" pitchFamily="2" charset="-122"/>
        </a:defRPr>
      </a:lvl6pPr>
      <a:lvl7pPr marL="914400" algn="ctr" rtl="0" fontAlgn="base">
        <a:spcBef>
          <a:spcPct val="0"/>
        </a:spcBef>
        <a:spcAft>
          <a:spcPct val="0"/>
        </a:spcAft>
        <a:defRPr sz="4000" b="1">
          <a:solidFill>
            <a:schemeClr val="tx2"/>
          </a:solidFill>
          <a:latin typeface="Arial" pitchFamily="34" charset="0"/>
          <a:ea typeface="华文琥珀" pitchFamily="2" charset="-122"/>
        </a:defRPr>
      </a:lvl7pPr>
      <a:lvl8pPr marL="1371600" algn="ctr" rtl="0" fontAlgn="base">
        <a:spcBef>
          <a:spcPct val="0"/>
        </a:spcBef>
        <a:spcAft>
          <a:spcPct val="0"/>
        </a:spcAft>
        <a:defRPr sz="4000" b="1">
          <a:solidFill>
            <a:schemeClr val="tx2"/>
          </a:solidFill>
          <a:latin typeface="Arial" pitchFamily="34" charset="0"/>
          <a:ea typeface="华文琥珀" pitchFamily="2" charset="-122"/>
        </a:defRPr>
      </a:lvl8pPr>
      <a:lvl9pPr marL="1828800" algn="ctr" rtl="0" fontAlgn="base">
        <a:spcBef>
          <a:spcPct val="0"/>
        </a:spcBef>
        <a:spcAft>
          <a:spcPct val="0"/>
        </a:spcAft>
        <a:defRPr sz="4000" b="1">
          <a:solidFill>
            <a:schemeClr val="tx2"/>
          </a:solidFill>
          <a:latin typeface="Arial" pitchFamily="34" charset="0"/>
          <a:ea typeface="华文琥珀"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楷体_GB2312" pitchFamily="49" charset="-122"/>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楷体_GB2312" pitchFamily="49" charset="-122"/>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楷体_GB2312" pitchFamily="49" charset="-122"/>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43.xml"/><Relationship Id="rId5" Type="http://schemas.openxmlformats.org/officeDocument/2006/relationships/slide" Target="slide35.xml"/><Relationship Id="rId4" Type="http://schemas.openxmlformats.org/officeDocument/2006/relationships/slide" Target="slide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43.xml"/><Relationship Id="rId5" Type="http://schemas.openxmlformats.org/officeDocument/2006/relationships/slide" Target="slide35.xml"/><Relationship Id="rId4" Type="http://schemas.openxmlformats.org/officeDocument/2006/relationships/slide" Target="slide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1.jpeg"/><Relationship Id="rId2" Type="http://schemas.openxmlformats.org/officeDocument/2006/relationships/slide" Target="slide14.xml"/><Relationship Id="rId1" Type="http://schemas.openxmlformats.org/officeDocument/2006/relationships/slideLayout" Target="../slideLayouts/slideLayout1.xml"/><Relationship Id="rId6" Type="http://schemas.openxmlformats.org/officeDocument/2006/relationships/slide" Target="slide43.xml"/><Relationship Id="rId5" Type="http://schemas.openxmlformats.org/officeDocument/2006/relationships/slide" Target="slide35.xml"/><Relationship Id="rId4" Type="http://schemas.openxmlformats.org/officeDocument/2006/relationships/slide" Target="slide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43.xml"/><Relationship Id="rId5" Type="http://schemas.openxmlformats.org/officeDocument/2006/relationships/slide" Target="slide35.xml"/><Relationship Id="rId4" Type="http://schemas.openxmlformats.org/officeDocument/2006/relationships/slide" Target="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43.xml"/><Relationship Id="rId5" Type="http://schemas.openxmlformats.org/officeDocument/2006/relationships/slide" Target="slide29.xml"/><Relationship Id="rId4" Type="http://schemas.openxmlformats.org/officeDocument/2006/relationships/slide" Target="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1.xml"/><Relationship Id="rId1" Type="http://schemas.openxmlformats.org/officeDocument/2006/relationships/audio" Target="file:///E:\E&#30424;&#22791;&#20221;\mp3\melody.mp3" TargetMode="External"/><Relationship Id="rId5" Type="http://schemas.openxmlformats.org/officeDocument/2006/relationships/image" Target="../media/image19.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4"/>
          <p:cNvSpPr>
            <a:spLocks noGrp="1" noChangeArrowheads="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460E3F40-DEB1-446C-9703-C3FA3D520E89}" type="slidenum">
              <a:rPr lang="en-US" altLang="zh-CN" b="0">
                <a:solidFill>
                  <a:srgbClr val="FFFFFF"/>
                </a:solidFill>
                <a:ea typeface="宋体" pitchFamily="2" charset="-122"/>
              </a:rPr>
              <a:pPr eaLnBrk="1" hangingPunct="1"/>
              <a:t>1</a:t>
            </a:fld>
            <a:endParaRPr lang="en-US" altLang="zh-CN" b="0" dirty="0">
              <a:solidFill>
                <a:srgbClr val="FFFFFF"/>
              </a:solidFill>
              <a:ea typeface="宋体" pitchFamily="2" charset="-122"/>
            </a:endParaRPr>
          </a:p>
        </p:txBody>
      </p:sp>
      <p:sp>
        <p:nvSpPr>
          <p:cNvPr id="3078" name="WordArt 6" descr="纸袋"/>
          <p:cNvSpPr>
            <a:spLocks noChangeArrowheads="1" noChangeShapeType="1" noTextEdit="1"/>
          </p:cNvSpPr>
          <p:nvPr/>
        </p:nvSpPr>
        <p:spPr bwMode="auto">
          <a:xfrm>
            <a:off x="3302959" y="1628800"/>
            <a:ext cx="5274386" cy="724691"/>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zh-CN" altLang="en-US" sz="3200" b="1" kern="10" dirty="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与</a:t>
            </a:r>
            <a:r>
              <a:rPr lang="zh-CN" altLang="en-US" sz="3200" b="1" kern="10" dirty="0" smtClean="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应用案例教程</a:t>
            </a:r>
            <a:endParaRPr lang="zh-CN" altLang="en-US" sz="3200" b="1" kern="10" dirty="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endParaRPr>
          </a:p>
        </p:txBody>
      </p:sp>
      <p:sp>
        <p:nvSpPr>
          <p:cNvPr id="2" name="矩形 1"/>
          <p:cNvSpPr/>
          <p:nvPr/>
        </p:nvSpPr>
        <p:spPr>
          <a:xfrm>
            <a:off x="3275856" y="404664"/>
            <a:ext cx="5256584"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6600" b="1" kern="10" cap="none" spc="0" dirty="0">
                <a:ln w="11430"/>
                <a:blipFill>
                  <a:blip r:embed="rId2"/>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计算机基础</a:t>
            </a:r>
            <a:endParaRPr lang="zh-CN" altLang="en-US" sz="6600" b="1" cap="none" spc="0" dirty="0">
              <a:ln w="11430"/>
              <a:blipFill>
                <a:blip r:embed="rId2"/>
                <a:tile tx="0" ty="0" sx="100000" sy="100000" flip="none" algn="tl"/>
              </a:blipFill>
              <a:effectLst>
                <a:outerShdw blurRad="60007" dist="200025" dir="15000000" sy="30000" kx="-1800000" algn="bl" rotWithShape="0">
                  <a:prstClr val="black">
                    <a:alpha val="32000"/>
                  </a:prstClr>
                </a:outerShdw>
              </a:effectLst>
            </a:endParaRPr>
          </a:p>
        </p:txBody>
      </p:sp>
      <p:sp>
        <p:nvSpPr>
          <p:cNvPr id="4" name="矩形 3"/>
          <p:cNvSpPr/>
          <p:nvPr/>
        </p:nvSpPr>
        <p:spPr>
          <a:xfrm>
            <a:off x="2195736" y="2793994"/>
            <a:ext cx="4156244"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3200" b="1" kern="1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琥珀"/>
                <a:ea typeface="华文琥珀"/>
              </a:rPr>
              <a:t>第一篇  基础理论篇</a:t>
            </a:r>
            <a:endParaRPr lang="zh-CN" alt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矩形 4"/>
          <p:cNvSpPr/>
          <p:nvPr/>
        </p:nvSpPr>
        <p:spPr>
          <a:xfrm>
            <a:off x="1371549" y="3717032"/>
            <a:ext cx="53912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第</a:t>
            </a: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1</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章 计算机概述</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78">
                                            <p:txEl>
                                              <p:pRg st="0" end="0"/>
                                            </p:txEl>
                                          </p:spTgt>
                                        </p:tgtEl>
                                        <p:attrNameLst>
                                          <p:attrName>style.visibility</p:attrName>
                                        </p:attrNameLst>
                                      </p:cBhvr>
                                      <p:to>
                                        <p:strVal val="visible"/>
                                      </p:to>
                                    </p:set>
                                    <p:animEffect transition="in" filter="wipe(left)">
                                      <p:cBhvr>
                                        <p:cTn id="11" dur="500"/>
                                        <p:tgtEl>
                                          <p:spTgt spid="3078">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34" presetClass="emph" presetSubtype="0" repeatCount="5000" fill="hold" grpId="1" nodeType="afterEffect">
                                  <p:stCondLst>
                                    <p:cond delay="0"/>
                                  </p:stCondLst>
                                  <p:iterate type="lt">
                                    <p:tmPct val="10000"/>
                                  </p:iterate>
                                  <p:childTnLst>
                                    <p:animMotion origin="layout" path="M 0.0 0.0 L 0.0 -0.07213" pathEditMode="relative" ptsTypes="">
                                      <p:cBhvr>
                                        <p:cTn id="22" dur="1000" accel="50000" decel="50000" autoRev="1" fill="hold">
                                          <p:stCondLst>
                                            <p:cond delay="0"/>
                                          </p:stCondLst>
                                        </p:cTn>
                                        <p:tgtEl>
                                          <p:spTgt spid="5"/>
                                        </p:tgtEl>
                                        <p:attrNameLst>
                                          <p:attrName>ppt_x</p:attrName>
                                          <p:attrName>ppt_y</p:attrName>
                                        </p:attrNameLst>
                                      </p:cBhvr>
                                    </p:animMotion>
                                    <p:animRot by="1500000">
                                      <p:cBhvr>
                                        <p:cTn id="23" dur="500" fill="hold">
                                          <p:stCondLst>
                                            <p:cond delay="0"/>
                                          </p:stCondLst>
                                        </p:cTn>
                                        <p:tgtEl>
                                          <p:spTgt spid="5"/>
                                        </p:tgtEl>
                                        <p:attrNameLst>
                                          <p:attrName>r</p:attrName>
                                        </p:attrNameLst>
                                      </p:cBhvr>
                                    </p:animRot>
                                    <p:animRot by="-1500000">
                                      <p:cBhvr>
                                        <p:cTn id="24" dur="500" fill="hold">
                                          <p:stCondLst>
                                            <p:cond delay="500"/>
                                          </p:stCondLst>
                                        </p:cTn>
                                        <p:tgtEl>
                                          <p:spTgt spid="5"/>
                                        </p:tgtEl>
                                        <p:attrNameLst>
                                          <p:attrName>r</p:attrName>
                                        </p:attrNameLst>
                                      </p:cBhvr>
                                    </p:animRot>
                                    <p:animRot by="-1500000">
                                      <p:cBhvr>
                                        <p:cTn id="25" dur="500" fill="hold">
                                          <p:stCondLst>
                                            <p:cond delay="1000"/>
                                          </p:stCondLst>
                                        </p:cTn>
                                        <p:tgtEl>
                                          <p:spTgt spid="5"/>
                                        </p:tgtEl>
                                        <p:attrNameLst>
                                          <p:attrName>r</p:attrName>
                                        </p:attrNameLst>
                                      </p:cBhvr>
                                    </p:animRot>
                                    <p:animRot by="1500000">
                                      <p:cBhvr>
                                        <p:cTn id="26" dur="500" fill="hold">
                                          <p:stCondLst>
                                            <p:cond delay="15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E2F023BC-E556-4741-845B-91691D12F7D8}" type="slidenum">
              <a:rPr lang="en-US" altLang="zh-CN"/>
              <a:pPr/>
              <a:t>10</a:t>
            </a:fld>
            <a:endParaRPr lang="en-US" altLang="zh-CN"/>
          </a:p>
        </p:txBody>
      </p:sp>
      <p:sp>
        <p:nvSpPr>
          <p:cNvPr id="1114114" name="Rectangle 2"/>
          <p:cNvSpPr>
            <a:spLocks noGrp="1" noChangeArrowheads="1"/>
          </p:cNvSpPr>
          <p:nvPr>
            <p:ph type="title"/>
          </p:nvPr>
        </p:nvSpPr>
        <p:spPr/>
        <p:txBody>
          <a:bodyPr/>
          <a:lstStyle/>
          <a:p>
            <a:r>
              <a:rPr lang="zh-CN" altLang="en-US" b="0" dirty="0"/>
              <a:t>导引</a:t>
            </a:r>
            <a:r>
              <a:rPr lang="zh-CN" altLang="en-US" b="0" dirty="0" smtClean="0"/>
              <a:t>问题</a:t>
            </a:r>
            <a:r>
              <a:rPr lang="en-US" dirty="0" smtClean="0"/>
              <a:t> </a:t>
            </a:r>
            <a:endParaRPr lang="zh-CN" altLang="en-US" dirty="0"/>
          </a:p>
        </p:txBody>
      </p:sp>
      <p:sp>
        <p:nvSpPr>
          <p:cNvPr id="1114115" name="Rectangle 3"/>
          <p:cNvSpPr>
            <a:spLocks noGrp="1" noChangeArrowheads="1"/>
          </p:cNvSpPr>
          <p:nvPr>
            <p:ph type="body" idx="1"/>
          </p:nvPr>
        </p:nvSpPr>
        <p:spPr>
          <a:xfrm>
            <a:off x="179388" y="1196975"/>
            <a:ext cx="8964612" cy="4391025"/>
          </a:xfrm>
        </p:spPr>
        <p:txBody>
          <a:bodyPr/>
          <a:lstStyle/>
          <a:p>
            <a:pPr algn="just">
              <a:buFont typeface="Wingdings" pitchFamily="2" charset="2"/>
              <a:buNone/>
            </a:pPr>
            <a:r>
              <a:rPr lang="en-US" altLang="zh-CN" b="1" dirty="0"/>
              <a:t>8</a:t>
            </a:r>
            <a:r>
              <a:rPr lang="zh-CN" altLang="en-US" b="1" dirty="0"/>
              <a:t>、在计算机领域中通常用</a:t>
            </a:r>
            <a:r>
              <a:rPr lang="en-US" altLang="zh-CN" b="1" dirty="0">
                <a:solidFill>
                  <a:srgbClr val="800000"/>
                </a:solidFill>
              </a:rPr>
              <a:t>MIPS</a:t>
            </a:r>
            <a:r>
              <a:rPr lang="zh-CN" altLang="en-US" b="1" dirty="0"/>
              <a:t>来描述</a:t>
            </a:r>
            <a:r>
              <a:rPr lang="en-US" altLang="zh-CN" b="1" dirty="0"/>
              <a:t>_____</a:t>
            </a:r>
            <a:r>
              <a:rPr lang="zh-CN" altLang="en-US" b="1" dirty="0"/>
              <a:t>。</a:t>
            </a:r>
          </a:p>
          <a:p>
            <a:pPr>
              <a:buFont typeface="Wingdings" pitchFamily="2" charset="2"/>
              <a:buNone/>
            </a:pP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A</a:t>
            </a:r>
            <a:r>
              <a:rPr lang="zh-CN" altLang="en-US" b="1" dirty="0">
                <a:latin typeface="华文楷体" pitchFamily="2" charset="-122"/>
                <a:ea typeface="华文楷体" pitchFamily="2" charset="-122"/>
              </a:rPr>
              <a:t>）计算机的可靠性</a:t>
            </a:r>
          </a:p>
          <a:p>
            <a:pPr>
              <a:buFont typeface="Wingdings" pitchFamily="2" charset="2"/>
              <a:buNone/>
            </a:pP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B</a:t>
            </a:r>
            <a:r>
              <a:rPr lang="zh-CN" altLang="en-US" b="1" dirty="0">
                <a:latin typeface="华文楷体" pitchFamily="2" charset="-122"/>
                <a:ea typeface="华文楷体" pitchFamily="2" charset="-122"/>
              </a:rPr>
              <a:t>）计算机的运行性</a:t>
            </a:r>
          </a:p>
          <a:p>
            <a:pPr>
              <a:buFont typeface="Wingdings" pitchFamily="2" charset="2"/>
              <a:buNone/>
            </a:pP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C</a:t>
            </a:r>
            <a:r>
              <a:rPr lang="zh-CN" altLang="en-US" b="1" dirty="0">
                <a:latin typeface="华文楷体" pitchFamily="2" charset="-122"/>
                <a:ea typeface="华文楷体" pitchFamily="2" charset="-122"/>
              </a:rPr>
              <a:t>）计算机的运算速度</a:t>
            </a:r>
          </a:p>
          <a:p>
            <a:pPr>
              <a:buFont typeface="Wingdings" pitchFamily="2" charset="2"/>
              <a:buNone/>
            </a:pP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D</a:t>
            </a:r>
            <a:r>
              <a:rPr lang="zh-CN" altLang="en-US" b="1" dirty="0">
                <a:latin typeface="华文楷体" pitchFamily="2" charset="-122"/>
                <a:ea typeface="华文楷体" pitchFamily="2" charset="-122"/>
              </a:rPr>
              <a:t>）计算机的可扩充性</a:t>
            </a:r>
          </a:p>
          <a:p>
            <a:pPr>
              <a:buFont typeface="Wingdings" pitchFamily="2" charset="2"/>
              <a:buNone/>
            </a:pPr>
            <a:endParaRPr lang="zh-CN" altLang="en-US" b="1" dirty="0"/>
          </a:p>
          <a:p>
            <a:pPr algn="just"/>
            <a:endParaRPr lang="zh-CN" altLang="en-US" b="1" dirty="0"/>
          </a:p>
          <a:p>
            <a:endParaRPr lang="en-US" altLang="zh-CN" b="1" dirty="0"/>
          </a:p>
        </p:txBody>
      </p:sp>
      <p:pic>
        <p:nvPicPr>
          <p:cNvPr id="1114116" name="Picture 4" descr="4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357563"/>
            <a:ext cx="4500562" cy="238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6163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27964935-71EC-4528-80C4-29D42EDCFDFD}" type="slidenum">
              <a:rPr lang="en-US" altLang="zh-CN"/>
              <a:pPr/>
              <a:t>11</a:t>
            </a:fld>
            <a:endParaRPr lang="en-US" altLang="zh-CN"/>
          </a:p>
        </p:txBody>
      </p:sp>
      <p:sp>
        <p:nvSpPr>
          <p:cNvPr id="1116162" name="Rectangle 2"/>
          <p:cNvSpPr>
            <a:spLocks noGrp="1" noChangeArrowheads="1"/>
          </p:cNvSpPr>
          <p:nvPr>
            <p:ph type="title"/>
          </p:nvPr>
        </p:nvSpPr>
        <p:spPr/>
        <p:txBody>
          <a:bodyPr/>
          <a:lstStyle/>
          <a:p>
            <a:r>
              <a:rPr lang="zh-CN" altLang="en-US" b="0" dirty="0"/>
              <a:t>导引</a:t>
            </a:r>
            <a:r>
              <a:rPr lang="zh-CN" altLang="en-US" b="0" dirty="0" smtClean="0"/>
              <a:t>问题</a:t>
            </a:r>
            <a:r>
              <a:rPr lang="en-US" dirty="0" smtClean="0"/>
              <a:t> </a:t>
            </a:r>
            <a:endParaRPr lang="zh-CN" altLang="en-US" dirty="0"/>
          </a:p>
        </p:txBody>
      </p:sp>
      <p:sp>
        <p:nvSpPr>
          <p:cNvPr id="1116163" name="Rectangle 3"/>
          <p:cNvSpPr>
            <a:spLocks noGrp="1" noChangeArrowheads="1"/>
          </p:cNvSpPr>
          <p:nvPr>
            <p:ph type="body" idx="1"/>
          </p:nvPr>
        </p:nvSpPr>
        <p:spPr>
          <a:xfrm>
            <a:off x="179388" y="1196975"/>
            <a:ext cx="8137525" cy="4391025"/>
          </a:xfrm>
        </p:spPr>
        <p:txBody>
          <a:bodyPr/>
          <a:lstStyle/>
          <a:p>
            <a:pPr algn="just">
              <a:buFont typeface="Wingdings" pitchFamily="2" charset="2"/>
              <a:buNone/>
            </a:pPr>
            <a:r>
              <a:rPr lang="en-US" altLang="zh-CN" b="1" dirty="0"/>
              <a:t>9</a:t>
            </a:r>
            <a:r>
              <a:rPr lang="zh-CN" altLang="en-US" b="1" dirty="0"/>
              <a:t>、世界上第一台计算机诞生至今，经历了若干代的</a:t>
            </a:r>
            <a:r>
              <a:rPr lang="zh-CN" altLang="en-US" b="1" dirty="0">
                <a:solidFill>
                  <a:srgbClr val="800000"/>
                </a:solidFill>
              </a:rPr>
              <a:t>发展、更替和变革</a:t>
            </a:r>
            <a:r>
              <a:rPr lang="zh-CN" altLang="en-US" b="1" dirty="0"/>
              <a:t>，当下的计算机是属于第</a:t>
            </a:r>
            <a:r>
              <a:rPr lang="en-US" altLang="zh-CN" b="1" dirty="0"/>
              <a:t>______</a:t>
            </a:r>
            <a:r>
              <a:rPr lang="zh-CN" altLang="en-US" b="1" dirty="0"/>
              <a:t>代的计算机。</a:t>
            </a:r>
          </a:p>
          <a:p>
            <a:pPr>
              <a:buFont typeface="Wingdings" pitchFamily="2" charset="2"/>
              <a:buNone/>
            </a:pP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A</a:t>
            </a:r>
            <a:r>
              <a:rPr lang="zh-CN" altLang="en-US" b="1" dirty="0">
                <a:latin typeface="华文楷体" pitchFamily="2" charset="-122"/>
                <a:ea typeface="华文楷体" pitchFamily="2" charset="-122"/>
              </a:rPr>
              <a:t>）</a:t>
            </a:r>
            <a:r>
              <a:rPr lang="en-US" altLang="zh-CN" b="1" dirty="0">
                <a:latin typeface="华文楷体" pitchFamily="2" charset="-122"/>
                <a:ea typeface="华文楷体" pitchFamily="2" charset="-122"/>
              </a:rPr>
              <a:t>4 </a:t>
            </a:r>
          </a:p>
          <a:p>
            <a:pPr>
              <a:buFont typeface="Wingdings" pitchFamily="2" charset="2"/>
              <a:buNone/>
            </a:pPr>
            <a:r>
              <a:rPr lang="en-US" altLang="zh-CN" b="1" dirty="0">
                <a:latin typeface="华文楷体" pitchFamily="2" charset="-122"/>
                <a:ea typeface="华文楷体" pitchFamily="2" charset="-122"/>
              </a:rPr>
              <a:t>   B</a:t>
            </a:r>
            <a:r>
              <a:rPr lang="zh-CN" altLang="en-US" b="1" dirty="0">
                <a:latin typeface="华文楷体" pitchFamily="2" charset="-122"/>
                <a:ea typeface="华文楷体" pitchFamily="2" charset="-122"/>
              </a:rPr>
              <a:t>）</a:t>
            </a:r>
            <a:r>
              <a:rPr lang="en-US" altLang="zh-CN" b="1" dirty="0">
                <a:latin typeface="华文楷体" pitchFamily="2" charset="-122"/>
                <a:ea typeface="华文楷体" pitchFamily="2" charset="-122"/>
              </a:rPr>
              <a:t>5</a:t>
            </a:r>
          </a:p>
          <a:p>
            <a:pPr>
              <a:buFont typeface="Wingdings" pitchFamily="2" charset="2"/>
              <a:buNone/>
            </a:pPr>
            <a:r>
              <a:rPr lang="en-US" altLang="zh-CN" b="1" dirty="0">
                <a:latin typeface="华文楷体" pitchFamily="2" charset="-122"/>
                <a:ea typeface="华文楷体" pitchFamily="2" charset="-122"/>
              </a:rPr>
              <a:t>   C</a:t>
            </a:r>
            <a:r>
              <a:rPr lang="zh-CN" altLang="en-US" b="1" dirty="0">
                <a:latin typeface="华文楷体" pitchFamily="2" charset="-122"/>
                <a:ea typeface="华文楷体" pitchFamily="2" charset="-122"/>
              </a:rPr>
              <a:t>）</a:t>
            </a:r>
            <a:r>
              <a:rPr lang="en-US" altLang="zh-CN" b="1" dirty="0">
                <a:latin typeface="华文楷体" pitchFamily="2" charset="-122"/>
                <a:ea typeface="华文楷体" pitchFamily="2" charset="-122"/>
              </a:rPr>
              <a:t>6</a:t>
            </a:r>
          </a:p>
          <a:p>
            <a:pPr>
              <a:buFont typeface="Wingdings" pitchFamily="2" charset="2"/>
              <a:buNone/>
            </a:pPr>
            <a:r>
              <a:rPr lang="en-US" altLang="zh-CN" b="1" dirty="0">
                <a:latin typeface="华文楷体" pitchFamily="2" charset="-122"/>
                <a:ea typeface="华文楷体" pitchFamily="2" charset="-122"/>
              </a:rPr>
              <a:t>   D</a:t>
            </a:r>
            <a:r>
              <a:rPr lang="zh-CN" altLang="en-US" b="1" dirty="0">
                <a:latin typeface="华文楷体" pitchFamily="2" charset="-122"/>
                <a:ea typeface="华文楷体" pitchFamily="2" charset="-122"/>
              </a:rPr>
              <a:t>）</a:t>
            </a:r>
            <a:r>
              <a:rPr lang="en-US" altLang="zh-CN" b="1" dirty="0">
                <a:latin typeface="华文楷体" pitchFamily="2" charset="-122"/>
                <a:ea typeface="华文楷体" pitchFamily="2" charset="-122"/>
              </a:rPr>
              <a:t>7</a:t>
            </a:r>
            <a:r>
              <a:rPr lang="en-US" altLang="zh-CN" dirty="0"/>
              <a:t> </a:t>
            </a:r>
            <a:endParaRPr lang="en-US" altLang="zh-CN" b="1" dirty="0"/>
          </a:p>
          <a:p>
            <a:pPr algn="just"/>
            <a:endParaRPr lang="en-US" altLang="zh-CN" b="1" dirty="0"/>
          </a:p>
          <a:p>
            <a:endParaRPr lang="en-US" altLang="zh-CN" b="1" dirty="0"/>
          </a:p>
        </p:txBody>
      </p:sp>
      <p:pic>
        <p:nvPicPr>
          <p:cNvPr id="1116164" name="Picture 4" descr="2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789363"/>
            <a:ext cx="2447925" cy="194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239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2A54FA64-D854-44D2-B735-320267C94FFE}" type="slidenum">
              <a:rPr lang="en-US" altLang="zh-CN"/>
              <a:pPr/>
              <a:t>12</a:t>
            </a:fld>
            <a:endParaRPr lang="en-US" altLang="zh-CN"/>
          </a:p>
        </p:txBody>
      </p:sp>
      <p:sp>
        <p:nvSpPr>
          <p:cNvPr id="1118210" name="Rectangle 2"/>
          <p:cNvSpPr>
            <a:spLocks noGrp="1" noChangeArrowheads="1"/>
          </p:cNvSpPr>
          <p:nvPr>
            <p:ph type="title"/>
          </p:nvPr>
        </p:nvSpPr>
        <p:spPr/>
        <p:txBody>
          <a:bodyPr/>
          <a:lstStyle/>
          <a:p>
            <a:r>
              <a:rPr lang="zh-CN" altLang="en-US" b="0" dirty="0"/>
              <a:t>导引</a:t>
            </a:r>
            <a:r>
              <a:rPr lang="zh-CN" altLang="en-US" b="0" dirty="0" smtClean="0"/>
              <a:t>问题</a:t>
            </a:r>
            <a:r>
              <a:rPr lang="en-US" dirty="0" smtClean="0"/>
              <a:t> </a:t>
            </a:r>
            <a:endParaRPr lang="zh-CN" altLang="en-US" dirty="0"/>
          </a:p>
        </p:txBody>
      </p:sp>
      <p:sp>
        <p:nvSpPr>
          <p:cNvPr id="1118211" name="Rectangle 3"/>
          <p:cNvSpPr>
            <a:spLocks noGrp="1" noChangeArrowheads="1"/>
          </p:cNvSpPr>
          <p:nvPr>
            <p:ph type="body" idx="1"/>
          </p:nvPr>
        </p:nvSpPr>
        <p:spPr>
          <a:xfrm>
            <a:off x="179388" y="1196975"/>
            <a:ext cx="8280400" cy="4103688"/>
          </a:xfrm>
        </p:spPr>
        <p:txBody>
          <a:bodyPr/>
          <a:lstStyle/>
          <a:p>
            <a:pPr algn="just">
              <a:buFont typeface="Wingdings" pitchFamily="2" charset="2"/>
              <a:buNone/>
            </a:pPr>
            <a:r>
              <a:rPr lang="en-US" altLang="zh-CN" b="1"/>
              <a:t>10</a:t>
            </a:r>
            <a:r>
              <a:rPr lang="zh-CN" altLang="en-US" b="1"/>
              <a:t>、现代计算机的</a:t>
            </a:r>
            <a:r>
              <a:rPr lang="zh-CN" altLang="en-US" b="1">
                <a:solidFill>
                  <a:srgbClr val="800000"/>
                </a:solidFill>
              </a:rPr>
              <a:t>工作模式</a:t>
            </a:r>
            <a:r>
              <a:rPr lang="zh-CN" altLang="en-US" b="1"/>
              <a:t>（原理）是由科学家</a:t>
            </a:r>
            <a:r>
              <a:rPr lang="en-US" altLang="zh-CN" b="1"/>
              <a:t>______</a:t>
            </a:r>
            <a:r>
              <a:rPr lang="zh-CN" altLang="en-US" b="1"/>
              <a:t>提出的。</a:t>
            </a:r>
          </a:p>
          <a:p>
            <a:pPr>
              <a:buFont typeface="Wingdings" pitchFamily="2" charset="2"/>
              <a:buNone/>
            </a:pPr>
            <a:r>
              <a:rPr lang="zh-CN" altLang="en-US" b="1"/>
              <a:t>   </a:t>
            </a:r>
            <a:r>
              <a:rPr lang="en-US" altLang="zh-CN" b="1">
                <a:latin typeface="华文楷体" pitchFamily="2" charset="-122"/>
                <a:ea typeface="华文楷体" pitchFamily="2" charset="-122"/>
              </a:rPr>
              <a:t>A</a:t>
            </a:r>
            <a:r>
              <a:rPr lang="zh-CN" altLang="en-US" b="1">
                <a:latin typeface="华文楷体" pitchFamily="2" charset="-122"/>
                <a:ea typeface="华文楷体" pitchFamily="2" charset="-122"/>
              </a:rPr>
              <a:t>）香农（</a:t>
            </a:r>
            <a:r>
              <a:rPr lang="en-US" altLang="zh-CN" b="1">
                <a:latin typeface="华文楷体" pitchFamily="2" charset="-122"/>
                <a:ea typeface="华文楷体" pitchFamily="2" charset="-122"/>
              </a:rPr>
              <a:t>Claude Elwood Shannon</a:t>
            </a:r>
            <a:r>
              <a:rPr lang="zh-CN" altLang="en-US" b="1">
                <a:latin typeface="华文楷体" pitchFamily="2" charset="-122"/>
                <a:ea typeface="华文楷体" pitchFamily="2" charset="-122"/>
              </a:rPr>
              <a:t>） </a:t>
            </a:r>
          </a:p>
          <a:p>
            <a:pPr>
              <a:buFont typeface="Wingdings" pitchFamily="2" charset="2"/>
              <a:buNone/>
            </a:pPr>
            <a:r>
              <a:rPr lang="zh-CN" altLang="en-US" b="1">
                <a:latin typeface="华文楷体" pitchFamily="2" charset="-122"/>
                <a:ea typeface="华文楷体" pitchFamily="2" charset="-122"/>
              </a:rPr>
              <a:t>   </a:t>
            </a:r>
            <a:r>
              <a:rPr lang="en-US" altLang="zh-CN" b="1">
                <a:latin typeface="华文楷体" pitchFamily="2" charset="-122"/>
                <a:ea typeface="华文楷体" pitchFamily="2" charset="-122"/>
              </a:rPr>
              <a:t>B</a:t>
            </a:r>
            <a:r>
              <a:rPr lang="zh-CN" altLang="en-US" b="1">
                <a:latin typeface="华文楷体" pitchFamily="2" charset="-122"/>
                <a:ea typeface="华文楷体" pitchFamily="2" charset="-122"/>
              </a:rPr>
              <a:t>）比尔</a:t>
            </a:r>
            <a:r>
              <a:rPr lang="en-US" altLang="zh-CN" b="1">
                <a:latin typeface="华文楷体" pitchFamily="2" charset="-122"/>
                <a:ea typeface="华文楷体" pitchFamily="2" charset="-122"/>
              </a:rPr>
              <a:t>·</a:t>
            </a:r>
            <a:r>
              <a:rPr lang="zh-CN" altLang="en-US" b="1">
                <a:latin typeface="华文楷体" pitchFamily="2" charset="-122"/>
                <a:ea typeface="华文楷体" pitchFamily="2" charset="-122"/>
              </a:rPr>
              <a:t>盖茨 （</a:t>
            </a:r>
            <a:r>
              <a:rPr lang="en-US" altLang="zh-CN" b="1">
                <a:latin typeface="华文楷体" pitchFamily="2" charset="-122"/>
                <a:ea typeface="华文楷体" pitchFamily="2" charset="-122"/>
              </a:rPr>
              <a:t>William (Bill) H. Gates </a:t>
            </a:r>
            <a:r>
              <a:rPr lang="zh-CN" altLang="en-US" b="1">
                <a:latin typeface="华文楷体" pitchFamily="2" charset="-122"/>
                <a:ea typeface="华文楷体" pitchFamily="2" charset="-122"/>
              </a:rPr>
              <a:t>）</a:t>
            </a:r>
          </a:p>
          <a:p>
            <a:pPr>
              <a:buFont typeface="Wingdings" pitchFamily="2" charset="2"/>
              <a:buNone/>
            </a:pPr>
            <a:r>
              <a:rPr lang="zh-CN" altLang="en-US" b="1">
                <a:latin typeface="华文楷体" pitchFamily="2" charset="-122"/>
                <a:ea typeface="华文楷体" pitchFamily="2" charset="-122"/>
              </a:rPr>
              <a:t>   </a:t>
            </a:r>
            <a:r>
              <a:rPr lang="en-US" altLang="zh-CN" b="1">
                <a:latin typeface="华文楷体" pitchFamily="2" charset="-122"/>
                <a:ea typeface="华文楷体" pitchFamily="2" charset="-122"/>
              </a:rPr>
              <a:t>C</a:t>
            </a:r>
            <a:r>
              <a:rPr lang="zh-CN" altLang="en-US" b="1">
                <a:latin typeface="华文楷体" pitchFamily="2" charset="-122"/>
                <a:ea typeface="华文楷体" pitchFamily="2" charset="-122"/>
              </a:rPr>
              <a:t>）冯</a:t>
            </a:r>
            <a:r>
              <a:rPr lang="en-US" altLang="zh-CN" b="1">
                <a:latin typeface="华文楷体" pitchFamily="2" charset="-122"/>
                <a:ea typeface="华文楷体" pitchFamily="2" charset="-122"/>
              </a:rPr>
              <a:t>·</a:t>
            </a:r>
            <a:r>
              <a:rPr lang="zh-CN" altLang="en-US" b="1">
                <a:latin typeface="华文楷体" pitchFamily="2" charset="-122"/>
                <a:ea typeface="华文楷体" pitchFamily="2" charset="-122"/>
              </a:rPr>
              <a:t>诺依曼 （</a:t>
            </a:r>
            <a:r>
              <a:rPr lang="en-US" altLang="zh-CN" b="1">
                <a:latin typeface="华文楷体" pitchFamily="2" charset="-122"/>
                <a:ea typeface="华文楷体" pitchFamily="2" charset="-122"/>
              </a:rPr>
              <a:t>John Von Neuman</a:t>
            </a:r>
            <a:r>
              <a:rPr lang="zh-CN" altLang="en-US" b="1">
                <a:latin typeface="华文楷体" pitchFamily="2" charset="-122"/>
                <a:ea typeface="华文楷体" pitchFamily="2" charset="-122"/>
              </a:rPr>
              <a:t>）</a:t>
            </a:r>
          </a:p>
          <a:p>
            <a:pPr>
              <a:buFont typeface="Wingdings" pitchFamily="2" charset="2"/>
              <a:buNone/>
            </a:pPr>
            <a:r>
              <a:rPr lang="zh-CN" altLang="en-US" b="1">
                <a:latin typeface="华文楷体" pitchFamily="2" charset="-122"/>
                <a:ea typeface="华文楷体" pitchFamily="2" charset="-122"/>
              </a:rPr>
              <a:t>   </a:t>
            </a:r>
            <a:r>
              <a:rPr lang="en-US" altLang="zh-CN" b="1">
                <a:latin typeface="华文楷体" pitchFamily="2" charset="-122"/>
                <a:ea typeface="华文楷体" pitchFamily="2" charset="-122"/>
              </a:rPr>
              <a:t>D</a:t>
            </a:r>
            <a:r>
              <a:rPr lang="zh-CN" altLang="en-US" b="1">
                <a:latin typeface="华文楷体" pitchFamily="2" charset="-122"/>
                <a:ea typeface="华文楷体" pitchFamily="2" charset="-122"/>
              </a:rPr>
              <a:t>）图灵（</a:t>
            </a:r>
            <a:r>
              <a:rPr lang="en-US" altLang="zh-CN" b="1">
                <a:latin typeface="华文楷体" pitchFamily="2" charset="-122"/>
                <a:ea typeface="华文楷体" pitchFamily="2" charset="-122"/>
              </a:rPr>
              <a:t>Alan Mathison Turing </a:t>
            </a:r>
            <a:r>
              <a:rPr lang="zh-CN" altLang="en-US" b="1">
                <a:latin typeface="华文楷体" pitchFamily="2" charset="-122"/>
                <a:ea typeface="华文楷体" pitchFamily="2" charset="-122"/>
              </a:rPr>
              <a:t>）</a:t>
            </a:r>
          </a:p>
        </p:txBody>
      </p:sp>
      <p:pic>
        <p:nvPicPr>
          <p:cNvPr id="1118212" name="Picture 4" descr="86E3526A5BC34C15945F4FF7F24A612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88125" y="4005263"/>
            <a:ext cx="1922463"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5768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EB71AA9F-052C-4EB1-AFD4-68F5FBC69EE6}" type="slidenum">
              <a:rPr lang="en-US" altLang="zh-CN"/>
              <a:pPr/>
              <a:t>13</a:t>
            </a:fld>
            <a:endParaRPr lang="en-US" altLang="zh-CN"/>
          </a:p>
        </p:txBody>
      </p:sp>
      <p:sp>
        <p:nvSpPr>
          <p:cNvPr id="1120258" name="Rectangle 2"/>
          <p:cNvSpPr>
            <a:spLocks noGrp="1" noChangeArrowheads="1"/>
          </p:cNvSpPr>
          <p:nvPr>
            <p:ph type="title"/>
          </p:nvPr>
        </p:nvSpPr>
        <p:spPr/>
        <p:txBody>
          <a:bodyPr/>
          <a:lstStyle/>
          <a:p>
            <a:r>
              <a:rPr lang="zh-CN" altLang="en-US" b="0" dirty="0"/>
              <a:t>导引关键字</a:t>
            </a:r>
            <a:r>
              <a:rPr lang="en-US" dirty="0"/>
              <a:t> </a:t>
            </a:r>
            <a:endParaRPr lang="zh-CN" altLang="en-US" dirty="0"/>
          </a:p>
        </p:txBody>
      </p:sp>
      <p:sp>
        <p:nvSpPr>
          <p:cNvPr id="1120259" name="Rectangle 3"/>
          <p:cNvSpPr>
            <a:spLocks noGrp="1" noChangeArrowheads="1"/>
          </p:cNvSpPr>
          <p:nvPr>
            <p:ph type="body" idx="1"/>
          </p:nvPr>
        </p:nvSpPr>
        <p:spPr>
          <a:xfrm>
            <a:off x="179388" y="1196975"/>
            <a:ext cx="8713787" cy="4537075"/>
          </a:xfrm>
        </p:spPr>
        <p:txBody>
          <a:bodyPr/>
          <a:lstStyle/>
          <a:p>
            <a:pPr algn="just"/>
            <a:r>
              <a:rPr lang="zh-CN" altLang="en-US" b="1" dirty="0"/>
              <a:t>计算机系统组成</a:t>
            </a:r>
          </a:p>
          <a:p>
            <a:pPr algn="just"/>
            <a:r>
              <a:rPr lang="zh-CN" altLang="en-US" b="1" dirty="0"/>
              <a:t>计算机工作原理</a:t>
            </a:r>
          </a:p>
          <a:p>
            <a:pPr algn="just"/>
            <a:r>
              <a:rPr lang="zh-CN" altLang="en-US" b="1" dirty="0"/>
              <a:t>计算机发展史</a:t>
            </a:r>
          </a:p>
          <a:p>
            <a:pPr algn="just"/>
            <a:r>
              <a:rPr lang="zh-CN" altLang="en-US" b="1" dirty="0"/>
              <a:t>信息技术</a:t>
            </a:r>
          </a:p>
          <a:p>
            <a:pPr algn="just"/>
            <a:r>
              <a:rPr lang="zh-CN" altLang="en-US" b="1" dirty="0"/>
              <a:t>计算机特点与应用</a:t>
            </a:r>
          </a:p>
          <a:p>
            <a:pPr algn="just"/>
            <a:r>
              <a:rPr lang="zh-CN" altLang="en-US" b="1" dirty="0"/>
              <a:t>电子元件</a:t>
            </a:r>
          </a:p>
          <a:p>
            <a:pPr algn="just"/>
            <a:r>
              <a:rPr lang="zh-CN" altLang="en-US" b="1" dirty="0"/>
              <a:t>计算机</a:t>
            </a:r>
            <a:r>
              <a:rPr lang="zh-CN" altLang="en-US" b="1" dirty="0" smtClean="0"/>
              <a:t>性能指标</a:t>
            </a:r>
            <a:endParaRPr lang="en-US" altLang="zh-CN" b="1" dirty="0"/>
          </a:p>
          <a:p>
            <a:pPr algn="just"/>
            <a:endParaRPr lang="en-US" altLang="zh-CN" b="1" dirty="0"/>
          </a:p>
        </p:txBody>
      </p:sp>
      <p:pic>
        <p:nvPicPr>
          <p:cNvPr id="1120260" name="Picture 4" descr="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500438"/>
            <a:ext cx="2124075" cy="241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3009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120259">
                                            <p:txEl>
                                              <p:pRg st="0" end="0"/>
                                            </p:txEl>
                                          </p:spTgt>
                                        </p:tgtEl>
                                        <p:attrNameLst>
                                          <p:attrName>style.visibility</p:attrName>
                                        </p:attrNameLst>
                                      </p:cBhvr>
                                      <p:to>
                                        <p:strVal val="visible"/>
                                      </p:to>
                                    </p:set>
                                    <p:animEffect transition="in" filter="blinds(horizontal)">
                                      <p:cBhvr>
                                        <p:cTn id="7" dur="500"/>
                                        <p:tgtEl>
                                          <p:spTgt spid="1120259">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120259">
                                            <p:txEl>
                                              <p:pRg st="1" end="1"/>
                                            </p:txEl>
                                          </p:spTgt>
                                        </p:tgtEl>
                                        <p:attrNameLst>
                                          <p:attrName>style.visibility</p:attrName>
                                        </p:attrNameLst>
                                      </p:cBhvr>
                                      <p:to>
                                        <p:strVal val="visible"/>
                                      </p:to>
                                    </p:set>
                                    <p:animEffect transition="in" filter="blinds(horizontal)">
                                      <p:cBhvr>
                                        <p:cTn id="11" dur="500"/>
                                        <p:tgtEl>
                                          <p:spTgt spid="1120259">
                                            <p:txEl>
                                              <p:pRg st="1" end="1"/>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20259">
                                            <p:txEl>
                                              <p:pRg st="2" end="2"/>
                                            </p:txEl>
                                          </p:spTgt>
                                        </p:tgtEl>
                                        <p:attrNameLst>
                                          <p:attrName>style.visibility</p:attrName>
                                        </p:attrNameLst>
                                      </p:cBhvr>
                                      <p:to>
                                        <p:strVal val="visible"/>
                                      </p:to>
                                    </p:set>
                                    <p:animEffect transition="in" filter="blinds(horizontal)">
                                      <p:cBhvr>
                                        <p:cTn id="15" dur="500"/>
                                        <p:tgtEl>
                                          <p:spTgt spid="1120259">
                                            <p:txEl>
                                              <p:pRg st="2" end="2"/>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1120259">
                                            <p:txEl>
                                              <p:pRg st="3" end="3"/>
                                            </p:txEl>
                                          </p:spTgt>
                                        </p:tgtEl>
                                        <p:attrNameLst>
                                          <p:attrName>style.visibility</p:attrName>
                                        </p:attrNameLst>
                                      </p:cBhvr>
                                      <p:to>
                                        <p:strVal val="visible"/>
                                      </p:to>
                                    </p:set>
                                    <p:animEffect transition="in" filter="blinds(horizontal)">
                                      <p:cBhvr>
                                        <p:cTn id="19" dur="500"/>
                                        <p:tgtEl>
                                          <p:spTgt spid="1120259">
                                            <p:txEl>
                                              <p:pRg st="3" end="3"/>
                                            </p:txEl>
                                          </p:spTgt>
                                        </p:tgtEl>
                                      </p:cBhvr>
                                    </p:animEffect>
                                  </p:childTnLst>
                                </p:cTn>
                              </p:par>
                            </p:childTnLst>
                          </p:cTn>
                        </p:par>
                        <p:par>
                          <p:cTn id="20" fill="hold" nodeType="after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1120259">
                                            <p:txEl>
                                              <p:pRg st="4" end="4"/>
                                            </p:txEl>
                                          </p:spTgt>
                                        </p:tgtEl>
                                        <p:attrNameLst>
                                          <p:attrName>style.visibility</p:attrName>
                                        </p:attrNameLst>
                                      </p:cBhvr>
                                      <p:to>
                                        <p:strVal val="visible"/>
                                      </p:to>
                                    </p:set>
                                    <p:animEffect transition="in" filter="blinds(horizontal)">
                                      <p:cBhvr>
                                        <p:cTn id="23" dur="500"/>
                                        <p:tgtEl>
                                          <p:spTgt spid="1120259">
                                            <p:txEl>
                                              <p:pRg st="4" end="4"/>
                                            </p:txEl>
                                          </p:spTgt>
                                        </p:tgtEl>
                                      </p:cBhvr>
                                    </p:animEffect>
                                  </p:childTnLst>
                                </p:cTn>
                              </p:par>
                            </p:childTnLst>
                          </p:cTn>
                        </p:par>
                        <p:par>
                          <p:cTn id="24" fill="hold" nodeType="afterGroup">
                            <p:stCondLst>
                              <p:cond delay="2500"/>
                            </p:stCondLst>
                            <p:childTnLst>
                              <p:par>
                                <p:cTn id="25" presetID="3" presetClass="entr" presetSubtype="10" fill="hold" nodeType="afterEffect">
                                  <p:stCondLst>
                                    <p:cond delay="0"/>
                                  </p:stCondLst>
                                  <p:childTnLst>
                                    <p:set>
                                      <p:cBhvr>
                                        <p:cTn id="26" dur="1" fill="hold">
                                          <p:stCondLst>
                                            <p:cond delay="0"/>
                                          </p:stCondLst>
                                        </p:cTn>
                                        <p:tgtEl>
                                          <p:spTgt spid="1120259">
                                            <p:txEl>
                                              <p:pRg st="5" end="5"/>
                                            </p:txEl>
                                          </p:spTgt>
                                        </p:tgtEl>
                                        <p:attrNameLst>
                                          <p:attrName>style.visibility</p:attrName>
                                        </p:attrNameLst>
                                      </p:cBhvr>
                                      <p:to>
                                        <p:strVal val="visible"/>
                                      </p:to>
                                    </p:set>
                                    <p:animEffect transition="in" filter="blinds(horizontal)">
                                      <p:cBhvr>
                                        <p:cTn id="27" dur="500"/>
                                        <p:tgtEl>
                                          <p:spTgt spid="1120259">
                                            <p:txEl>
                                              <p:pRg st="5" end="5"/>
                                            </p:txEl>
                                          </p:spTgt>
                                        </p:tgtEl>
                                      </p:cBhvr>
                                    </p:animEffect>
                                  </p:childTnLst>
                                </p:cTn>
                              </p:par>
                            </p:childTnLst>
                          </p:cTn>
                        </p:par>
                        <p:par>
                          <p:cTn id="28" fill="hold" nodeType="afterGroup">
                            <p:stCondLst>
                              <p:cond delay="3000"/>
                            </p:stCondLst>
                            <p:childTnLst>
                              <p:par>
                                <p:cTn id="29" presetID="3" presetClass="entr" presetSubtype="10" fill="hold" nodeType="afterEffect">
                                  <p:stCondLst>
                                    <p:cond delay="0"/>
                                  </p:stCondLst>
                                  <p:childTnLst>
                                    <p:set>
                                      <p:cBhvr>
                                        <p:cTn id="30" dur="1" fill="hold">
                                          <p:stCondLst>
                                            <p:cond delay="0"/>
                                          </p:stCondLst>
                                        </p:cTn>
                                        <p:tgtEl>
                                          <p:spTgt spid="1120259">
                                            <p:txEl>
                                              <p:pRg st="6" end="6"/>
                                            </p:txEl>
                                          </p:spTgt>
                                        </p:tgtEl>
                                        <p:attrNameLst>
                                          <p:attrName>style.visibility</p:attrName>
                                        </p:attrNameLst>
                                      </p:cBhvr>
                                      <p:to>
                                        <p:strVal val="visible"/>
                                      </p:to>
                                    </p:set>
                                    <p:animEffect transition="in" filter="blinds(horizontal)">
                                      <p:cBhvr>
                                        <p:cTn id="31" dur="500"/>
                                        <p:tgtEl>
                                          <p:spTgt spid="11202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9BC305CA-C8A7-42C2-BC8C-FCB96A623CB8}" type="slidenum">
              <a:rPr lang="en-US" altLang="zh-CN"/>
              <a:pPr/>
              <a:t>14</a:t>
            </a:fld>
            <a:endParaRPr lang="en-US" altLang="zh-CN"/>
          </a:p>
        </p:txBody>
      </p:sp>
      <p:sp>
        <p:nvSpPr>
          <p:cNvPr id="1668098" name="Rectangle 2"/>
          <p:cNvSpPr>
            <a:spLocks noGrp="1" noChangeArrowheads="1"/>
          </p:cNvSpPr>
          <p:nvPr>
            <p:ph type="subTitle" idx="1"/>
          </p:nvPr>
        </p:nvSpPr>
        <p:spPr>
          <a:xfrm>
            <a:off x="468313" y="2781300"/>
            <a:ext cx="6840537" cy="2879725"/>
          </a:xfrm>
        </p:spPr>
        <p:txBody>
          <a:bodyPr/>
          <a:lstStyle/>
          <a:p>
            <a:pPr algn="l">
              <a:lnSpc>
                <a:spcPct val="90000"/>
              </a:lnSpc>
              <a:buFont typeface="Wingdings" pitchFamily="2" charset="2"/>
              <a:buChar char="l"/>
            </a:pPr>
            <a:r>
              <a:rPr lang="zh-CN" altLang="en-US" sz="2800" b="1" dirty="0">
                <a:hlinkClick r:id="rId2" action="ppaction://hlinksldjump"/>
              </a:rPr>
              <a:t>导引</a:t>
            </a:r>
            <a:r>
              <a:rPr lang="zh-CN" altLang="en-US" sz="2800" b="1" dirty="0" smtClean="0">
                <a:hlinkClick r:id="rId2" action="ppaction://hlinksldjump"/>
              </a:rPr>
              <a:t>问题</a:t>
            </a:r>
            <a:r>
              <a:rPr lang="zh-CN" altLang="en-US" sz="2800" b="1" dirty="0">
                <a:hlinkClick r:id="rId2" action="ppaction://hlinksldjump"/>
              </a:rPr>
              <a:t>与关键字</a:t>
            </a:r>
            <a:endParaRPr lang="zh-CN" altLang="en-US" sz="2800" b="1" dirty="0">
              <a:solidFill>
                <a:schemeClr val="accent2"/>
              </a:solidFill>
            </a:endParaRPr>
          </a:p>
          <a:p>
            <a:pPr algn="l">
              <a:lnSpc>
                <a:spcPct val="90000"/>
              </a:lnSpc>
              <a:buFont typeface="Wingdings" pitchFamily="2" charset="2"/>
              <a:buChar char="l"/>
            </a:pPr>
            <a:r>
              <a:rPr lang="zh-CN" altLang="en-US" sz="2800" b="1" dirty="0">
                <a:solidFill>
                  <a:schemeClr val="accent2"/>
                </a:solidFill>
              </a:rPr>
              <a:t>信息技术</a:t>
            </a:r>
          </a:p>
          <a:p>
            <a:pPr algn="l">
              <a:lnSpc>
                <a:spcPct val="90000"/>
              </a:lnSpc>
              <a:buFont typeface="Wingdings" pitchFamily="2" charset="2"/>
              <a:buChar char="l"/>
            </a:pPr>
            <a:r>
              <a:rPr lang="zh-CN" altLang="en-US" sz="2800" b="1" dirty="0">
                <a:hlinkClick r:id="rId3" action="ppaction://hlinksldjump"/>
              </a:rPr>
              <a:t>什么是计算机</a:t>
            </a:r>
            <a:endParaRPr lang="zh-CN" altLang="en-US" sz="2800" b="1" dirty="0"/>
          </a:p>
          <a:p>
            <a:pPr algn="l">
              <a:lnSpc>
                <a:spcPct val="90000"/>
              </a:lnSpc>
              <a:buFont typeface="Wingdings" pitchFamily="2" charset="2"/>
              <a:buChar char="l"/>
            </a:pPr>
            <a:r>
              <a:rPr lang="zh-CN" altLang="en-US" sz="2800" b="1" dirty="0">
                <a:hlinkClick r:id="rId4" action="ppaction://hlinksldjump"/>
              </a:rPr>
              <a:t>计算机能做什么</a:t>
            </a:r>
            <a:endParaRPr lang="zh-CN" altLang="en-US" sz="2800" b="1" dirty="0"/>
          </a:p>
          <a:p>
            <a:pPr algn="l">
              <a:lnSpc>
                <a:spcPct val="90000"/>
              </a:lnSpc>
              <a:buFont typeface="Wingdings" pitchFamily="2" charset="2"/>
              <a:buChar char="l"/>
            </a:pPr>
            <a:r>
              <a:rPr lang="zh-CN" altLang="en-US" sz="2800" b="1" dirty="0" smtClean="0">
                <a:hlinkClick r:id="rId5" action="ppaction://hlinksldjump"/>
              </a:rPr>
              <a:t>计算机</a:t>
            </a:r>
            <a:r>
              <a:rPr lang="zh-CN" altLang="en-US" sz="2800" b="1" dirty="0">
                <a:hlinkClick r:id="rId5" action="ppaction://hlinksldjump"/>
              </a:rPr>
              <a:t>的发展历程</a:t>
            </a:r>
            <a:endParaRPr lang="zh-CN" altLang="en-US" sz="2800" b="1" dirty="0"/>
          </a:p>
          <a:p>
            <a:pPr algn="l">
              <a:lnSpc>
                <a:spcPct val="90000"/>
              </a:lnSpc>
              <a:buFont typeface="Wingdings" pitchFamily="2" charset="2"/>
              <a:buChar char="l"/>
            </a:pPr>
            <a:r>
              <a:rPr lang="zh-CN" altLang="en-US" sz="2800" b="1" dirty="0">
                <a:hlinkClick r:id="rId6" action="ppaction://hlinksldjump"/>
              </a:rPr>
              <a:t>浅谈计算思维</a:t>
            </a:r>
            <a:endParaRPr lang="zh-CN" altLang="en-US" sz="2800" b="1" dirty="0"/>
          </a:p>
        </p:txBody>
      </p:sp>
      <p:sp>
        <p:nvSpPr>
          <p:cNvPr id="1668099" name="Text Box 3" descr="OOOPIC_vipvip_20080918214459585784a2fb4d9263105"/>
          <p:cNvSpPr txBox="1">
            <a:spLocks noChangeArrowheads="1"/>
          </p:cNvSpPr>
          <p:nvPr/>
        </p:nvSpPr>
        <p:spPr bwMode="auto">
          <a:xfrm>
            <a:off x="2879725" y="649288"/>
            <a:ext cx="6264275" cy="1555750"/>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zh-CN" altLang="en-US" sz="4800" dirty="0" smtClean="0">
                <a:solidFill>
                  <a:schemeClr val="tx2"/>
                </a:solidFill>
                <a:latin typeface="华文琥珀" pitchFamily="2" charset="-122"/>
                <a:ea typeface="华文琥珀" pitchFamily="2" charset="-122"/>
              </a:rPr>
              <a:t>第</a:t>
            </a:r>
            <a:r>
              <a:rPr lang="en-US" altLang="zh-CN" sz="4800" dirty="0" smtClean="0">
                <a:solidFill>
                  <a:schemeClr val="tx2"/>
                </a:solidFill>
                <a:latin typeface="华文琥珀" pitchFamily="2" charset="-122"/>
                <a:ea typeface="华文琥珀" pitchFamily="2" charset="-122"/>
              </a:rPr>
              <a:t>1</a:t>
            </a:r>
            <a:r>
              <a:rPr lang="zh-CN" altLang="en-US" sz="4800" dirty="0" smtClean="0">
                <a:solidFill>
                  <a:schemeClr val="tx2"/>
                </a:solidFill>
                <a:latin typeface="华文琥珀" pitchFamily="2" charset="-122"/>
                <a:ea typeface="华文琥珀" pitchFamily="2" charset="-122"/>
              </a:rPr>
              <a:t>章 </a:t>
            </a:r>
            <a:endParaRPr lang="zh-CN" altLang="en-US" sz="4800" dirty="0">
              <a:solidFill>
                <a:schemeClr val="tx2"/>
              </a:solidFill>
              <a:latin typeface="华文琥珀" pitchFamily="2" charset="-122"/>
              <a:ea typeface="华文琥珀" pitchFamily="2" charset="-122"/>
            </a:endParaRPr>
          </a:p>
          <a:p>
            <a:r>
              <a:rPr lang="zh-CN" altLang="en-US" sz="4800" dirty="0" smtClean="0">
                <a:solidFill>
                  <a:schemeClr val="tx2"/>
                </a:solidFill>
                <a:latin typeface="华文琥珀" pitchFamily="2" charset="-122"/>
                <a:ea typeface="华文琥珀" pitchFamily="2" charset="-122"/>
              </a:rPr>
              <a:t>计算机概述</a:t>
            </a:r>
            <a:endParaRPr lang="zh-CN" altLang="en-US" sz="4800" dirty="0">
              <a:solidFill>
                <a:schemeClr val="tx2"/>
              </a:solidFill>
              <a:latin typeface="华文琥珀" pitchFamily="2" charset="-122"/>
              <a:ea typeface="华文琥珀" pitchFamily="2" charset="-122"/>
            </a:endParaRPr>
          </a:p>
        </p:txBody>
      </p:sp>
    </p:spTree>
    <p:extLst>
      <p:ext uri="{BB962C8B-B14F-4D97-AF65-F5344CB8AC3E}">
        <p14:creationId xmlns:p14="http://schemas.microsoft.com/office/powerpoint/2010/main" val="42507756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668098">
                                            <p:txEl>
                                              <p:pRg st="1" end="1"/>
                                            </p:txEl>
                                          </p:spTgt>
                                        </p:tgtEl>
                                        <p:attrNameLst>
                                          <p:attrName>ppt_x</p:attrName>
                                          <p:attrName>ppt_y</p:attrName>
                                        </p:attrNameLst>
                                      </p:cBhvr>
                                    </p:animMotion>
                                    <p:animRot by="1500000">
                                      <p:cBhvr>
                                        <p:cTn id="7" dur="125" fill="hold">
                                          <p:stCondLst>
                                            <p:cond delay="0"/>
                                          </p:stCondLst>
                                        </p:cTn>
                                        <p:tgtEl>
                                          <p:spTgt spid="1668098">
                                            <p:txEl>
                                              <p:pRg st="1" end="1"/>
                                            </p:txEl>
                                          </p:spTgt>
                                        </p:tgtEl>
                                        <p:attrNameLst>
                                          <p:attrName>r</p:attrName>
                                        </p:attrNameLst>
                                      </p:cBhvr>
                                    </p:animRot>
                                    <p:animRot by="-1500000">
                                      <p:cBhvr>
                                        <p:cTn id="8" dur="125" fill="hold">
                                          <p:stCondLst>
                                            <p:cond delay="125"/>
                                          </p:stCondLst>
                                        </p:cTn>
                                        <p:tgtEl>
                                          <p:spTgt spid="1668098">
                                            <p:txEl>
                                              <p:pRg st="1" end="1"/>
                                            </p:txEl>
                                          </p:spTgt>
                                        </p:tgtEl>
                                        <p:attrNameLst>
                                          <p:attrName>r</p:attrName>
                                        </p:attrNameLst>
                                      </p:cBhvr>
                                    </p:animRot>
                                    <p:animRot by="-1500000">
                                      <p:cBhvr>
                                        <p:cTn id="9" dur="125" fill="hold">
                                          <p:stCondLst>
                                            <p:cond delay="250"/>
                                          </p:stCondLst>
                                        </p:cTn>
                                        <p:tgtEl>
                                          <p:spTgt spid="1668098">
                                            <p:txEl>
                                              <p:pRg st="1" end="1"/>
                                            </p:txEl>
                                          </p:spTgt>
                                        </p:tgtEl>
                                        <p:attrNameLst>
                                          <p:attrName>r</p:attrName>
                                        </p:attrNameLst>
                                      </p:cBhvr>
                                    </p:animRot>
                                    <p:animRot by="1500000">
                                      <p:cBhvr>
                                        <p:cTn id="10" dur="125" fill="hold">
                                          <p:stCondLst>
                                            <p:cond delay="375"/>
                                          </p:stCondLst>
                                        </p:cTn>
                                        <p:tgtEl>
                                          <p:spTgt spid="166809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a:xfrm>
            <a:off x="1619250" y="260350"/>
            <a:ext cx="5924550" cy="642938"/>
          </a:xfrm>
        </p:spPr>
        <p:txBody>
          <a:bodyPr/>
          <a:lstStyle/>
          <a:p>
            <a:r>
              <a:rPr lang="zh-CN" altLang="en-US" sz="4400" b="0" dirty="0">
                <a:latin typeface="宋体" pitchFamily="2" charset="-122"/>
              </a:rPr>
              <a:t>信息技术</a:t>
            </a:r>
          </a:p>
        </p:txBody>
      </p:sp>
      <p:sp>
        <p:nvSpPr>
          <p:cNvPr id="1133571" name="Rectangle 3"/>
          <p:cNvSpPr>
            <a:spLocks noGrp="1" noChangeArrowheads="1"/>
          </p:cNvSpPr>
          <p:nvPr>
            <p:ph type="body" idx="1"/>
          </p:nvPr>
        </p:nvSpPr>
        <p:spPr>
          <a:xfrm>
            <a:off x="179388" y="1196975"/>
            <a:ext cx="8785100" cy="4391025"/>
          </a:xfrm>
        </p:spPr>
        <p:txBody>
          <a:bodyPr/>
          <a:lstStyle/>
          <a:p>
            <a:pPr>
              <a:spcBef>
                <a:spcPct val="0"/>
              </a:spcBef>
              <a:buFont typeface="Wingdings" pitchFamily="2" charset="2"/>
              <a:buNone/>
            </a:pPr>
            <a:r>
              <a:rPr lang="zh-CN" altLang="en-US" b="1" dirty="0" smtClean="0">
                <a:latin typeface="宋体" pitchFamily="2" charset="-122"/>
              </a:rPr>
              <a:t>信息技术</a:t>
            </a:r>
            <a:r>
              <a:rPr lang="zh-CN" altLang="en-US" b="1" dirty="0">
                <a:latin typeface="宋体" pitchFamily="2" charset="-122"/>
              </a:rPr>
              <a:t>（</a:t>
            </a:r>
            <a:r>
              <a:rPr lang="en-US" altLang="zh-CN" b="1" dirty="0">
                <a:latin typeface="宋体" pitchFamily="2" charset="-122"/>
              </a:rPr>
              <a:t>information technology</a:t>
            </a:r>
            <a:r>
              <a:rPr lang="zh-CN" altLang="en-US" b="1" dirty="0">
                <a:latin typeface="宋体" pitchFamily="2" charset="-122"/>
              </a:rPr>
              <a:t>，</a:t>
            </a:r>
            <a:r>
              <a:rPr lang="en-US" altLang="zh-CN" b="1" dirty="0">
                <a:latin typeface="宋体" pitchFamily="2" charset="-122"/>
              </a:rPr>
              <a:t>IT</a:t>
            </a:r>
            <a:r>
              <a:rPr lang="zh-CN" altLang="en-US" b="1" dirty="0">
                <a:latin typeface="宋体" pitchFamily="2" charset="-122"/>
              </a:rPr>
              <a:t>）可以理解为与信息处理有关的一切技术，或者说依据信息科学的原理和方法来实现信息处理的技术。</a:t>
            </a:r>
          </a:p>
          <a:p>
            <a:pPr>
              <a:buFont typeface="Wingdings" pitchFamily="2" charset="2"/>
              <a:buNone/>
            </a:pPr>
            <a:r>
              <a:rPr lang="zh-CN" altLang="en-US" b="1" dirty="0" smtClean="0">
                <a:latin typeface="宋体" pitchFamily="2" charset="-122"/>
              </a:rPr>
              <a:t>这里</a:t>
            </a:r>
            <a:r>
              <a:rPr lang="zh-CN" altLang="en-US" b="1" dirty="0">
                <a:latin typeface="宋体" pitchFamily="2" charset="-122"/>
              </a:rPr>
              <a:t>的信息处理指对信息的</a:t>
            </a:r>
            <a:r>
              <a:rPr lang="zh-CN" altLang="en-US" dirty="0"/>
              <a:t>：</a:t>
            </a:r>
          </a:p>
          <a:p>
            <a:pPr lvl="1">
              <a:buClr>
                <a:schemeClr val="tx2"/>
              </a:buClr>
            </a:pPr>
            <a:r>
              <a:rPr lang="zh-CN" altLang="en-US" b="1" dirty="0"/>
              <a:t>收集、识别、提取、变换</a:t>
            </a:r>
          </a:p>
          <a:p>
            <a:pPr lvl="1">
              <a:buClr>
                <a:schemeClr val="tx2"/>
              </a:buClr>
            </a:pPr>
            <a:r>
              <a:rPr lang="zh-CN" altLang="en-US" b="1" dirty="0"/>
              <a:t>存贮、传递、整理、检索</a:t>
            </a:r>
          </a:p>
          <a:p>
            <a:pPr lvl="1">
              <a:buClr>
                <a:schemeClr val="tx2"/>
              </a:buClr>
            </a:pPr>
            <a:r>
              <a:rPr lang="zh-CN" altLang="en-US" b="1" dirty="0"/>
              <a:t>检测、分析、利用等</a:t>
            </a:r>
          </a:p>
          <a:p>
            <a:endParaRPr lang="en-US" altLang="zh-CN" b="1" dirty="0"/>
          </a:p>
        </p:txBody>
      </p:sp>
    </p:spTree>
    <p:extLst>
      <p:ext uri="{BB962C8B-B14F-4D97-AF65-F5344CB8AC3E}">
        <p14:creationId xmlns:p14="http://schemas.microsoft.com/office/powerpoint/2010/main" val="856271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1133571">
                                            <p:txEl>
                                              <p:pRg st="0" end="0"/>
                                            </p:txEl>
                                          </p:spTgt>
                                        </p:tgtEl>
                                        <p:attrNameLst>
                                          <p:attrName>style.visibility</p:attrName>
                                        </p:attrNameLst>
                                      </p:cBhvr>
                                      <p:to>
                                        <p:strVal val="visible"/>
                                      </p:to>
                                    </p:set>
                                    <p:anim calcmode="lin" valueType="num">
                                      <p:cBhvr additive="base">
                                        <p:cTn id="7" dur="500" fill="hold"/>
                                        <p:tgtEl>
                                          <p:spTgt spid="1133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3357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nodeType="afterEffect">
                                  <p:stCondLst>
                                    <p:cond delay="0"/>
                                  </p:stCondLst>
                                  <p:childTnLst>
                                    <p:set>
                                      <p:cBhvr>
                                        <p:cTn id="11" dur="1" fill="hold">
                                          <p:stCondLst>
                                            <p:cond delay="0"/>
                                          </p:stCondLst>
                                        </p:cTn>
                                        <p:tgtEl>
                                          <p:spTgt spid="1133571">
                                            <p:txEl>
                                              <p:pRg st="1" end="1"/>
                                            </p:txEl>
                                          </p:spTgt>
                                        </p:tgtEl>
                                        <p:attrNameLst>
                                          <p:attrName>style.visibility</p:attrName>
                                        </p:attrNameLst>
                                      </p:cBhvr>
                                      <p:to>
                                        <p:strVal val="visible"/>
                                      </p:to>
                                    </p:set>
                                    <p:anim calcmode="lin" valueType="num">
                                      <p:cBhvr additive="base">
                                        <p:cTn id="12" dur="500" fill="hold"/>
                                        <p:tgtEl>
                                          <p:spTgt spid="113357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33571">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12" fill="hold" nodeType="afterEffect">
                                  <p:stCondLst>
                                    <p:cond delay="0"/>
                                  </p:stCondLst>
                                  <p:childTnLst>
                                    <p:set>
                                      <p:cBhvr>
                                        <p:cTn id="16" dur="1" fill="hold">
                                          <p:stCondLst>
                                            <p:cond delay="0"/>
                                          </p:stCondLst>
                                        </p:cTn>
                                        <p:tgtEl>
                                          <p:spTgt spid="1133571">
                                            <p:txEl>
                                              <p:pRg st="2" end="2"/>
                                            </p:txEl>
                                          </p:spTgt>
                                        </p:tgtEl>
                                        <p:attrNameLst>
                                          <p:attrName>style.visibility</p:attrName>
                                        </p:attrNameLst>
                                      </p:cBhvr>
                                      <p:to>
                                        <p:strVal val="visible"/>
                                      </p:to>
                                    </p:set>
                                    <p:anim calcmode="lin" valueType="num">
                                      <p:cBhvr additive="base">
                                        <p:cTn id="17" dur="500" fill="hold"/>
                                        <p:tgtEl>
                                          <p:spTgt spid="113357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33571">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12" fill="hold" nodeType="afterEffect">
                                  <p:stCondLst>
                                    <p:cond delay="0"/>
                                  </p:stCondLst>
                                  <p:childTnLst>
                                    <p:set>
                                      <p:cBhvr>
                                        <p:cTn id="21" dur="1" fill="hold">
                                          <p:stCondLst>
                                            <p:cond delay="0"/>
                                          </p:stCondLst>
                                        </p:cTn>
                                        <p:tgtEl>
                                          <p:spTgt spid="1133571">
                                            <p:txEl>
                                              <p:pRg st="3" end="3"/>
                                            </p:txEl>
                                          </p:spTgt>
                                        </p:tgtEl>
                                        <p:attrNameLst>
                                          <p:attrName>style.visibility</p:attrName>
                                        </p:attrNameLst>
                                      </p:cBhvr>
                                      <p:to>
                                        <p:strVal val="visible"/>
                                      </p:to>
                                    </p:set>
                                    <p:anim calcmode="lin" valueType="num">
                                      <p:cBhvr additive="base">
                                        <p:cTn id="22" dur="500" fill="hold"/>
                                        <p:tgtEl>
                                          <p:spTgt spid="113357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33571">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12" fill="hold" nodeType="afterEffect">
                                  <p:stCondLst>
                                    <p:cond delay="0"/>
                                  </p:stCondLst>
                                  <p:childTnLst>
                                    <p:set>
                                      <p:cBhvr>
                                        <p:cTn id="26" dur="1" fill="hold">
                                          <p:stCondLst>
                                            <p:cond delay="0"/>
                                          </p:stCondLst>
                                        </p:cTn>
                                        <p:tgtEl>
                                          <p:spTgt spid="1133571">
                                            <p:txEl>
                                              <p:pRg st="4" end="4"/>
                                            </p:txEl>
                                          </p:spTgt>
                                        </p:tgtEl>
                                        <p:attrNameLst>
                                          <p:attrName>style.visibility</p:attrName>
                                        </p:attrNameLst>
                                      </p:cBhvr>
                                      <p:to>
                                        <p:strVal val="visible"/>
                                      </p:to>
                                    </p:set>
                                    <p:anim calcmode="lin" valueType="num">
                                      <p:cBhvr additive="base">
                                        <p:cTn id="27" dur="500" fill="hold"/>
                                        <p:tgtEl>
                                          <p:spTgt spid="113357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335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1547813" y="260350"/>
            <a:ext cx="5995987" cy="642938"/>
          </a:xfrm>
        </p:spPr>
        <p:txBody>
          <a:bodyPr/>
          <a:lstStyle/>
          <a:p>
            <a:r>
              <a:rPr lang="zh-CN" altLang="en-US" sz="4400" b="0" dirty="0">
                <a:latin typeface="宋体" pitchFamily="2" charset="-122"/>
              </a:rPr>
              <a:t>信息技术</a:t>
            </a:r>
          </a:p>
        </p:txBody>
      </p:sp>
      <p:sp>
        <p:nvSpPr>
          <p:cNvPr id="1134595" name="Rectangle 3"/>
          <p:cNvSpPr>
            <a:spLocks noGrp="1" noChangeArrowheads="1"/>
          </p:cNvSpPr>
          <p:nvPr>
            <p:ph type="body" idx="1"/>
          </p:nvPr>
        </p:nvSpPr>
        <p:spPr>
          <a:xfrm>
            <a:off x="323850" y="1196975"/>
            <a:ext cx="8496300" cy="4752975"/>
          </a:xfrm>
        </p:spPr>
        <p:txBody>
          <a:bodyPr/>
          <a:lstStyle/>
          <a:p>
            <a:pPr>
              <a:buFont typeface="Wingdings" pitchFamily="2" charset="2"/>
              <a:buNone/>
            </a:pPr>
            <a:r>
              <a:rPr lang="en-US" altLang="zh-CN" b="1" dirty="0">
                <a:latin typeface="宋体" pitchFamily="2" charset="-122"/>
              </a:rPr>
              <a:t>      </a:t>
            </a:r>
            <a:r>
              <a:rPr lang="zh-CN" altLang="en-US" b="1" dirty="0">
                <a:solidFill>
                  <a:srgbClr val="FF0000"/>
                </a:solidFill>
                <a:latin typeface="宋体" pitchFamily="2" charset="-122"/>
              </a:rPr>
              <a:t>就信息技术的主体而言，最重要的部分是以微电子技术为基础的</a:t>
            </a:r>
            <a:r>
              <a:rPr lang="zh-CN" altLang="en-US" b="1" dirty="0">
                <a:solidFill>
                  <a:srgbClr val="FF0000"/>
                </a:solidFill>
                <a:latin typeface="Arial"/>
              </a:rPr>
              <a:t>“</a:t>
            </a:r>
            <a:r>
              <a:rPr lang="zh-CN" altLang="en-US" b="1" dirty="0">
                <a:solidFill>
                  <a:srgbClr val="FF0000"/>
                </a:solidFill>
                <a:latin typeface="宋体" pitchFamily="2" charset="-122"/>
              </a:rPr>
              <a:t>计算机</a:t>
            </a:r>
            <a:r>
              <a:rPr lang="zh-CN" altLang="en-US" b="1" dirty="0">
                <a:solidFill>
                  <a:srgbClr val="FF0000"/>
                </a:solidFill>
                <a:latin typeface="Arial"/>
              </a:rPr>
              <a:t>”</a:t>
            </a:r>
            <a:r>
              <a:rPr lang="zh-CN" altLang="en-US" b="1" dirty="0">
                <a:solidFill>
                  <a:srgbClr val="FF0000"/>
                </a:solidFill>
                <a:latin typeface="宋体" pitchFamily="2" charset="-122"/>
              </a:rPr>
              <a:t>、</a:t>
            </a:r>
            <a:r>
              <a:rPr lang="zh-CN" altLang="en-US" b="1" dirty="0">
                <a:solidFill>
                  <a:srgbClr val="FF0000"/>
                </a:solidFill>
                <a:latin typeface="Arial"/>
              </a:rPr>
              <a:t>“</a:t>
            </a:r>
            <a:r>
              <a:rPr lang="zh-CN" altLang="en-US" b="1" dirty="0">
                <a:solidFill>
                  <a:srgbClr val="FF0000"/>
                </a:solidFill>
                <a:latin typeface="宋体" pitchFamily="2" charset="-122"/>
              </a:rPr>
              <a:t>通信</a:t>
            </a:r>
            <a:r>
              <a:rPr lang="zh-CN" altLang="en-US" b="1" dirty="0">
                <a:solidFill>
                  <a:srgbClr val="FF0000"/>
                </a:solidFill>
                <a:latin typeface="Arial"/>
              </a:rPr>
              <a:t>”</a:t>
            </a:r>
            <a:r>
              <a:rPr lang="zh-CN" altLang="en-US" b="1" dirty="0">
                <a:solidFill>
                  <a:srgbClr val="FF0000"/>
                </a:solidFill>
                <a:latin typeface="宋体" pitchFamily="2" charset="-122"/>
              </a:rPr>
              <a:t>和</a:t>
            </a:r>
            <a:r>
              <a:rPr lang="zh-CN" altLang="en-US" b="1" dirty="0">
                <a:solidFill>
                  <a:srgbClr val="FF0000"/>
                </a:solidFill>
                <a:latin typeface="Arial"/>
              </a:rPr>
              <a:t>“</a:t>
            </a:r>
            <a:r>
              <a:rPr lang="zh-CN" altLang="en-US" b="1" dirty="0">
                <a:solidFill>
                  <a:srgbClr val="FF0000"/>
                </a:solidFill>
                <a:latin typeface="宋体" pitchFamily="2" charset="-122"/>
              </a:rPr>
              <a:t>控制</a:t>
            </a:r>
            <a:r>
              <a:rPr lang="zh-CN" altLang="en-US" b="1" dirty="0">
                <a:solidFill>
                  <a:srgbClr val="FF0000"/>
                </a:solidFill>
                <a:latin typeface="Arial"/>
              </a:rPr>
              <a:t>”</a:t>
            </a:r>
            <a:r>
              <a:rPr lang="zh-CN" altLang="en-US" b="1" dirty="0" smtClean="0">
                <a:solidFill>
                  <a:srgbClr val="FF0000"/>
                </a:solidFill>
                <a:latin typeface="宋体" pitchFamily="2" charset="-122"/>
              </a:rPr>
              <a:t>技术。</a:t>
            </a:r>
            <a:r>
              <a:rPr lang="zh-CN" altLang="en-US" b="1" dirty="0" smtClean="0">
                <a:latin typeface="宋体" pitchFamily="2" charset="-122"/>
              </a:rPr>
              <a:t>有人</a:t>
            </a:r>
            <a:r>
              <a:rPr lang="zh-CN" altLang="en-US" b="1" dirty="0">
                <a:latin typeface="宋体" pitchFamily="2" charset="-122"/>
              </a:rPr>
              <a:t>认为信息技术  </a:t>
            </a:r>
            <a:r>
              <a:rPr lang="en-US" altLang="zh-CN" b="1" dirty="0">
                <a:latin typeface="宋体" pitchFamily="2" charset="-122"/>
              </a:rPr>
              <a:t>(IT</a:t>
            </a:r>
            <a:r>
              <a:rPr lang="en-US" altLang="zh-CN" b="1" dirty="0">
                <a:latin typeface="Arial"/>
              </a:rPr>
              <a:t>——</a:t>
            </a:r>
            <a:r>
              <a:rPr lang="en-US" altLang="zh-CN" b="1" dirty="0">
                <a:latin typeface="宋体" pitchFamily="2" charset="-122"/>
              </a:rPr>
              <a:t>Information Technology)</a:t>
            </a:r>
            <a:r>
              <a:rPr lang="zh-CN" altLang="en-US" b="1" dirty="0">
                <a:latin typeface="宋体" pitchFamily="2" charset="-122"/>
              </a:rPr>
              <a:t>简单地说就是</a:t>
            </a:r>
            <a:r>
              <a:rPr lang="en-US" altLang="zh-CN" b="1" dirty="0">
                <a:latin typeface="宋体" pitchFamily="2" charset="-122"/>
              </a:rPr>
              <a:t>3C</a:t>
            </a:r>
            <a:r>
              <a:rPr lang="zh-CN" altLang="en-US" b="1" dirty="0">
                <a:latin typeface="宋体" pitchFamily="2" charset="-122"/>
              </a:rPr>
              <a:t>：</a:t>
            </a:r>
          </a:p>
          <a:p>
            <a:pPr lvl="1"/>
            <a:r>
              <a:rPr lang="en-US" altLang="zh-CN" sz="2800" b="1" dirty="0">
                <a:latin typeface="宋体" pitchFamily="2" charset="-122"/>
              </a:rPr>
              <a:t>Computer</a:t>
            </a:r>
            <a:r>
              <a:rPr lang="zh-CN" altLang="en-US" sz="2800" b="1" dirty="0">
                <a:latin typeface="宋体" pitchFamily="2" charset="-122"/>
              </a:rPr>
              <a:t>（计算机）</a:t>
            </a:r>
          </a:p>
          <a:p>
            <a:pPr lvl="1"/>
            <a:r>
              <a:rPr lang="en-US" altLang="zh-CN" sz="2800" b="1" dirty="0">
                <a:latin typeface="宋体" pitchFamily="2" charset="-122"/>
              </a:rPr>
              <a:t>Communication </a:t>
            </a:r>
            <a:r>
              <a:rPr lang="zh-CN" altLang="en-US" sz="2800" b="1" dirty="0">
                <a:latin typeface="宋体" pitchFamily="2" charset="-122"/>
              </a:rPr>
              <a:t>（通信）</a:t>
            </a:r>
          </a:p>
          <a:p>
            <a:pPr lvl="1"/>
            <a:r>
              <a:rPr lang="en-US" altLang="zh-CN" sz="2800" b="1" dirty="0">
                <a:latin typeface="宋体" pitchFamily="2" charset="-122"/>
              </a:rPr>
              <a:t>Control</a:t>
            </a:r>
            <a:r>
              <a:rPr lang="zh-CN" altLang="en-US" sz="2800" b="1" dirty="0">
                <a:latin typeface="宋体" pitchFamily="2" charset="-122"/>
              </a:rPr>
              <a:t>（控制）</a:t>
            </a:r>
          </a:p>
        </p:txBody>
      </p:sp>
    </p:spTree>
    <p:extLst>
      <p:ext uri="{BB962C8B-B14F-4D97-AF65-F5344CB8AC3E}">
        <p14:creationId xmlns:p14="http://schemas.microsoft.com/office/powerpoint/2010/main" val="1471828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1134595">
                                            <p:txEl>
                                              <p:pRg st="0" end="0"/>
                                            </p:txEl>
                                          </p:spTgt>
                                        </p:tgtEl>
                                        <p:attrNameLst>
                                          <p:attrName>style.visibility</p:attrName>
                                        </p:attrNameLst>
                                      </p:cBhvr>
                                      <p:to>
                                        <p:strVal val="visible"/>
                                      </p:to>
                                    </p:set>
                                    <p:anim calcmode="lin" valueType="num">
                                      <p:cBhvr additive="base">
                                        <p:cTn id="7" dur="500" fill="hold"/>
                                        <p:tgtEl>
                                          <p:spTgt spid="11345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3459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nodeType="afterEffect">
                                  <p:stCondLst>
                                    <p:cond delay="0"/>
                                  </p:stCondLst>
                                  <p:childTnLst>
                                    <p:set>
                                      <p:cBhvr>
                                        <p:cTn id="11" dur="1" fill="hold">
                                          <p:stCondLst>
                                            <p:cond delay="0"/>
                                          </p:stCondLst>
                                        </p:cTn>
                                        <p:tgtEl>
                                          <p:spTgt spid="1134595">
                                            <p:txEl>
                                              <p:pRg st="1" end="1"/>
                                            </p:txEl>
                                          </p:spTgt>
                                        </p:tgtEl>
                                        <p:attrNameLst>
                                          <p:attrName>style.visibility</p:attrName>
                                        </p:attrNameLst>
                                      </p:cBhvr>
                                      <p:to>
                                        <p:strVal val="visible"/>
                                      </p:to>
                                    </p:set>
                                    <p:anim calcmode="lin" valueType="num">
                                      <p:cBhvr additive="base">
                                        <p:cTn id="12" dur="500" fill="hold"/>
                                        <p:tgtEl>
                                          <p:spTgt spid="113459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13459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nodeType="afterEffect">
                                  <p:stCondLst>
                                    <p:cond delay="0"/>
                                  </p:stCondLst>
                                  <p:childTnLst>
                                    <p:set>
                                      <p:cBhvr>
                                        <p:cTn id="16" dur="1" fill="hold">
                                          <p:stCondLst>
                                            <p:cond delay="0"/>
                                          </p:stCondLst>
                                        </p:cTn>
                                        <p:tgtEl>
                                          <p:spTgt spid="1134595">
                                            <p:txEl>
                                              <p:pRg st="2" end="2"/>
                                            </p:txEl>
                                          </p:spTgt>
                                        </p:tgtEl>
                                        <p:attrNameLst>
                                          <p:attrName>style.visibility</p:attrName>
                                        </p:attrNameLst>
                                      </p:cBhvr>
                                      <p:to>
                                        <p:strVal val="visible"/>
                                      </p:to>
                                    </p:set>
                                    <p:anim calcmode="lin" valueType="num">
                                      <p:cBhvr additive="base">
                                        <p:cTn id="17" dur="500" fill="hold"/>
                                        <p:tgtEl>
                                          <p:spTgt spid="11345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3459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6" fill="hold" nodeType="afterEffect">
                                  <p:stCondLst>
                                    <p:cond delay="0"/>
                                  </p:stCondLst>
                                  <p:childTnLst>
                                    <p:set>
                                      <p:cBhvr>
                                        <p:cTn id="21" dur="1" fill="hold">
                                          <p:stCondLst>
                                            <p:cond delay="0"/>
                                          </p:stCondLst>
                                        </p:cTn>
                                        <p:tgtEl>
                                          <p:spTgt spid="1134595">
                                            <p:txEl>
                                              <p:pRg st="3" end="3"/>
                                            </p:txEl>
                                          </p:spTgt>
                                        </p:tgtEl>
                                        <p:attrNameLst>
                                          <p:attrName>style.visibility</p:attrName>
                                        </p:attrNameLst>
                                      </p:cBhvr>
                                      <p:to>
                                        <p:strVal val="visible"/>
                                      </p:to>
                                    </p:set>
                                    <p:anim calcmode="lin" valueType="num">
                                      <p:cBhvr additive="base">
                                        <p:cTn id="22" dur="500" fill="hold"/>
                                        <p:tgtEl>
                                          <p:spTgt spid="113459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1345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a:xfrm>
            <a:off x="1187450" y="260350"/>
            <a:ext cx="6356350" cy="642938"/>
          </a:xfrm>
        </p:spPr>
        <p:txBody>
          <a:bodyPr/>
          <a:lstStyle/>
          <a:p>
            <a:r>
              <a:rPr lang="zh-CN" altLang="en-US" sz="4400" b="0" dirty="0">
                <a:latin typeface="宋体" pitchFamily="2" charset="-122"/>
              </a:rPr>
              <a:t>信息技术</a:t>
            </a:r>
          </a:p>
        </p:txBody>
      </p:sp>
      <p:sp>
        <p:nvSpPr>
          <p:cNvPr id="1135619" name="Rectangle 3"/>
          <p:cNvSpPr>
            <a:spLocks noGrp="1" noChangeArrowheads="1"/>
          </p:cNvSpPr>
          <p:nvPr>
            <p:ph type="body" idx="1"/>
          </p:nvPr>
        </p:nvSpPr>
        <p:spPr>
          <a:xfrm>
            <a:off x="179388" y="1196975"/>
            <a:ext cx="8964612" cy="4679950"/>
          </a:xfrm>
        </p:spPr>
        <p:txBody>
          <a:bodyPr/>
          <a:lstStyle/>
          <a:p>
            <a:pPr>
              <a:lnSpc>
                <a:spcPct val="140000"/>
              </a:lnSpc>
              <a:buFont typeface="Wingdings" pitchFamily="2" charset="2"/>
              <a:buNone/>
            </a:pPr>
            <a:r>
              <a:rPr lang="en-US" altLang="zh-CN" sz="3200" b="1"/>
              <a:t>           </a:t>
            </a:r>
            <a:r>
              <a:rPr lang="zh-CN" altLang="en-US" sz="3200" b="1"/>
              <a:t>现代信息技术的关键是计算机技术、现代通信技术和控制技术。计算机在信息社会中有着重要的地位，主要表示在：</a:t>
            </a:r>
          </a:p>
          <a:p>
            <a:pPr lvl="1">
              <a:lnSpc>
                <a:spcPct val="140000"/>
              </a:lnSpc>
            </a:pPr>
            <a:r>
              <a:rPr lang="zh-CN" altLang="en-US" sz="2100" b="1"/>
              <a:t>计算机改变了人们的工作方式</a:t>
            </a:r>
          </a:p>
          <a:p>
            <a:pPr lvl="1">
              <a:lnSpc>
                <a:spcPct val="140000"/>
              </a:lnSpc>
            </a:pPr>
            <a:r>
              <a:rPr lang="zh-CN" altLang="en-US" sz="2100" b="1"/>
              <a:t>计算机改变了人们的生活方式</a:t>
            </a:r>
          </a:p>
          <a:p>
            <a:pPr lvl="1">
              <a:lnSpc>
                <a:spcPct val="140000"/>
              </a:lnSpc>
            </a:pPr>
            <a:r>
              <a:rPr lang="zh-CN" altLang="en-US" sz="2100" b="1"/>
              <a:t>计算机改变了人们的学习方式</a:t>
            </a:r>
          </a:p>
          <a:p>
            <a:pPr lvl="1">
              <a:lnSpc>
                <a:spcPct val="140000"/>
              </a:lnSpc>
            </a:pPr>
            <a:r>
              <a:rPr lang="zh-CN" altLang="en-US" sz="2100" b="1"/>
              <a:t>计算机改变了组织机构的工作方式</a:t>
            </a:r>
          </a:p>
        </p:txBody>
      </p:sp>
    </p:spTree>
    <p:extLst>
      <p:ext uri="{BB962C8B-B14F-4D97-AF65-F5344CB8AC3E}">
        <p14:creationId xmlns:p14="http://schemas.microsoft.com/office/powerpoint/2010/main" val="35072140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iterate type="lt">
                                    <p:tmPct val="10000"/>
                                  </p:iterate>
                                  <p:childTnLst>
                                    <p:set>
                                      <p:cBhvr>
                                        <p:cTn id="6" dur="1" fill="hold">
                                          <p:stCondLst>
                                            <p:cond delay="0"/>
                                          </p:stCondLst>
                                        </p:cTn>
                                        <p:tgtEl>
                                          <p:spTgt spid="1135619">
                                            <p:txEl>
                                              <p:pRg st="0" end="0"/>
                                            </p:txEl>
                                          </p:spTgt>
                                        </p:tgtEl>
                                        <p:attrNameLst>
                                          <p:attrName>style.visibility</p:attrName>
                                        </p:attrNameLst>
                                      </p:cBhvr>
                                      <p:to>
                                        <p:strVal val="visible"/>
                                      </p:to>
                                    </p:set>
                                    <p:animEffect transition="in" filter="wipe(left)">
                                      <p:cBhvr>
                                        <p:cTn id="7" dur="500"/>
                                        <p:tgtEl>
                                          <p:spTgt spid="1135619">
                                            <p:txEl>
                                              <p:pRg st="0" end="0"/>
                                            </p:txEl>
                                          </p:spTgt>
                                        </p:tgtEl>
                                      </p:cBhvr>
                                    </p:animEffect>
                                  </p:childTnLst>
                                </p:cTn>
                              </p:par>
                            </p:childTnLst>
                          </p:cTn>
                        </p:par>
                        <p:par>
                          <p:cTn id="8" fill="hold" nodeType="afterGroup">
                            <p:stCondLst>
                              <p:cond delay="3000"/>
                            </p:stCondLst>
                            <p:childTnLst>
                              <p:par>
                                <p:cTn id="9" presetID="22" presetClass="entr" presetSubtype="8" fill="hold" nodeType="afterEffect">
                                  <p:stCondLst>
                                    <p:cond delay="0"/>
                                  </p:stCondLst>
                                  <p:iterate type="lt">
                                    <p:tmPct val="10000"/>
                                  </p:iterate>
                                  <p:childTnLst>
                                    <p:set>
                                      <p:cBhvr>
                                        <p:cTn id="10" dur="1" fill="hold">
                                          <p:stCondLst>
                                            <p:cond delay="0"/>
                                          </p:stCondLst>
                                        </p:cTn>
                                        <p:tgtEl>
                                          <p:spTgt spid="1135619">
                                            <p:txEl>
                                              <p:pRg st="1" end="1"/>
                                            </p:txEl>
                                          </p:spTgt>
                                        </p:tgtEl>
                                        <p:attrNameLst>
                                          <p:attrName>style.visibility</p:attrName>
                                        </p:attrNameLst>
                                      </p:cBhvr>
                                      <p:to>
                                        <p:strVal val="visible"/>
                                      </p:to>
                                    </p:set>
                                    <p:animEffect transition="in" filter="wipe(left)">
                                      <p:cBhvr>
                                        <p:cTn id="11" dur="500"/>
                                        <p:tgtEl>
                                          <p:spTgt spid="1135619">
                                            <p:txEl>
                                              <p:pRg st="1" end="1"/>
                                            </p:txEl>
                                          </p:spTgt>
                                        </p:tgtEl>
                                      </p:cBhvr>
                                    </p:animEffect>
                                  </p:childTnLst>
                                </p:cTn>
                              </p:par>
                            </p:childTnLst>
                          </p:cTn>
                        </p:par>
                        <p:par>
                          <p:cTn id="12" fill="hold" nodeType="afterGroup">
                            <p:stCondLst>
                              <p:cond delay="4100"/>
                            </p:stCondLst>
                            <p:childTnLst>
                              <p:par>
                                <p:cTn id="13" presetID="22" presetClass="entr" presetSubtype="8" fill="hold" nodeType="afterEffect">
                                  <p:stCondLst>
                                    <p:cond delay="0"/>
                                  </p:stCondLst>
                                  <p:iterate type="lt">
                                    <p:tmPct val="10000"/>
                                  </p:iterate>
                                  <p:childTnLst>
                                    <p:set>
                                      <p:cBhvr>
                                        <p:cTn id="14" dur="1" fill="hold">
                                          <p:stCondLst>
                                            <p:cond delay="0"/>
                                          </p:stCondLst>
                                        </p:cTn>
                                        <p:tgtEl>
                                          <p:spTgt spid="1135619">
                                            <p:txEl>
                                              <p:pRg st="2" end="2"/>
                                            </p:txEl>
                                          </p:spTgt>
                                        </p:tgtEl>
                                        <p:attrNameLst>
                                          <p:attrName>style.visibility</p:attrName>
                                        </p:attrNameLst>
                                      </p:cBhvr>
                                      <p:to>
                                        <p:strVal val="visible"/>
                                      </p:to>
                                    </p:set>
                                    <p:animEffect transition="in" filter="wipe(left)">
                                      <p:cBhvr>
                                        <p:cTn id="15" dur="500"/>
                                        <p:tgtEl>
                                          <p:spTgt spid="1135619">
                                            <p:txEl>
                                              <p:pRg st="2" end="2"/>
                                            </p:txEl>
                                          </p:spTgt>
                                        </p:tgtEl>
                                      </p:cBhvr>
                                    </p:animEffect>
                                  </p:childTnLst>
                                </p:cTn>
                              </p:par>
                            </p:childTnLst>
                          </p:cTn>
                        </p:par>
                        <p:par>
                          <p:cTn id="16" fill="hold" nodeType="afterGroup">
                            <p:stCondLst>
                              <p:cond delay="5200"/>
                            </p:stCondLst>
                            <p:childTnLst>
                              <p:par>
                                <p:cTn id="17" presetID="22" presetClass="entr" presetSubtype="8" fill="hold" nodeType="afterEffect">
                                  <p:stCondLst>
                                    <p:cond delay="0"/>
                                  </p:stCondLst>
                                  <p:iterate type="lt">
                                    <p:tmPct val="10000"/>
                                  </p:iterate>
                                  <p:childTnLst>
                                    <p:set>
                                      <p:cBhvr>
                                        <p:cTn id="18" dur="1" fill="hold">
                                          <p:stCondLst>
                                            <p:cond delay="0"/>
                                          </p:stCondLst>
                                        </p:cTn>
                                        <p:tgtEl>
                                          <p:spTgt spid="1135619">
                                            <p:txEl>
                                              <p:pRg st="3" end="3"/>
                                            </p:txEl>
                                          </p:spTgt>
                                        </p:tgtEl>
                                        <p:attrNameLst>
                                          <p:attrName>style.visibility</p:attrName>
                                        </p:attrNameLst>
                                      </p:cBhvr>
                                      <p:to>
                                        <p:strVal val="visible"/>
                                      </p:to>
                                    </p:set>
                                    <p:animEffect transition="in" filter="wipe(left)">
                                      <p:cBhvr>
                                        <p:cTn id="19" dur="500"/>
                                        <p:tgtEl>
                                          <p:spTgt spid="1135619">
                                            <p:txEl>
                                              <p:pRg st="3" end="3"/>
                                            </p:txEl>
                                          </p:spTgt>
                                        </p:tgtEl>
                                      </p:cBhvr>
                                    </p:animEffect>
                                  </p:childTnLst>
                                </p:cTn>
                              </p:par>
                            </p:childTnLst>
                          </p:cTn>
                        </p:par>
                        <p:par>
                          <p:cTn id="20" fill="hold" nodeType="afterGroup">
                            <p:stCondLst>
                              <p:cond delay="6300"/>
                            </p:stCondLst>
                            <p:childTnLst>
                              <p:par>
                                <p:cTn id="21" presetID="22" presetClass="entr" presetSubtype="8" fill="hold" nodeType="afterEffect">
                                  <p:stCondLst>
                                    <p:cond delay="0"/>
                                  </p:stCondLst>
                                  <p:iterate type="lt">
                                    <p:tmPct val="10000"/>
                                  </p:iterate>
                                  <p:childTnLst>
                                    <p:set>
                                      <p:cBhvr>
                                        <p:cTn id="22" dur="1" fill="hold">
                                          <p:stCondLst>
                                            <p:cond delay="0"/>
                                          </p:stCondLst>
                                        </p:cTn>
                                        <p:tgtEl>
                                          <p:spTgt spid="1135619">
                                            <p:txEl>
                                              <p:pRg st="4" end="4"/>
                                            </p:txEl>
                                          </p:spTgt>
                                        </p:tgtEl>
                                        <p:attrNameLst>
                                          <p:attrName>style.visibility</p:attrName>
                                        </p:attrNameLst>
                                      </p:cBhvr>
                                      <p:to>
                                        <p:strVal val="visible"/>
                                      </p:to>
                                    </p:set>
                                    <p:animEffect transition="in" filter="wipe(left)">
                                      <p:cBhvr>
                                        <p:cTn id="23" dur="500"/>
                                        <p:tgtEl>
                                          <p:spTgt spid="1135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FDC05A22-A7FC-4074-AFE3-A39B7A0A48EA}" type="slidenum">
              <a:rPr lang="en-US" altLang="zh-CN"/>
              <a:pPr/>
              <a:t>18</a:t>
            </a:fld>
            <a:endParaRPr lang="en-US" altLang="zh-CN"/>
          </a:p>
        </p:txBody>
      </p:sp>
      <p:sp>
        <p:nvSpPr>
          <p:cNvPr id="1697794" name="Rectangle 2"/>
          <p:cNvSpPr>
            <a:spLocks noGrp="1" noChangeArrowheads="1"/>
          </p:cNvSpPr>
          <p:nvPr>
            <p:ph type="subTitle" idx="1"/>
          </p:nvPr>
        </p:nvSpPr>
        <p:spPr>
          <a:xfrm>
            <a:off x="468313" y="2781300"/>
            <a:ext cx="6840537" cy="2879725"/>
          </a:xfrm>
        </p:spPr>
        <p:txBody>
          <a:bodyPr/>
          <a:lstStyle/>
          <a:p>
            <a:pPr algn="l">
              <a:lnSpc>
                <a:spcPct val="90000"/>
              </a:lnSpc>
              <a:buFont typeface="Wingdings" pitchFamily="2" charset="2"/>
              <a:buChar char="l"/>
            </a:pPr>
            <a:r>
              <a:rPr lang="zh-CN" altLang="en-US" sz="2800" b="1" dirty="0">
                <a:hlinkClick r:id="rId2" action="ppaction://hlinksldjump"/>
              </a:rPr>
              <a:t>导引</a:t>
            </a:r>
            <a:r>
              <a:rPr lang="zh-CN" altLang="en-US" sz="2800" b="1" dirty="0" smtClean="0">
                <a:hlinkClick r:id="rId2" action="ppaction://hlinksldjump"/>
              </a:rPr>
              <a:t>问题</a:t>
            </a:r>
            <a:r>
              <a:rPr lang="zh-CN" altLang="en-US" sz="2800" b="1" dirty="0">
                <a:hlinkClick r:id="rId2" action="ppaction://hlinksldjump"/>
              </a:rPr>
              <a:t>与关键字</a:t>
            </a:r>
            <a:endParaRPr lang="zh-CN" altLang="en-US" sz="2800" b="1" dirty="0"/>
          </a:p>
          <a:p>
            <a:pPr algn="l">
              <a:lnSpc>
                <a:spcPct val="90000"/>
              </a:lnSpc>
              <a:buFont typeface="Wingdings" pitchFamily="2" charset="2"/>
              <a:buChar char="l"/>
            </a:pPr>
            <a:r>
              <a:rPr lang="zh-CN" altLang="en-US" sz="2800" b="1" dirty="0">
                <a:hlinkClick r:id="rId3" action="ppaction://hlinksldjump"/>
              </a:rPr>
              <a:t>信息技术</a:t>
            </a:r>
            <a:endParaRPr lang="zh-CN" altLang="en-US" sz="2800" b="1" dirty="0"/>
          </a:p>
          <a:p>
            <a:pPr algn="l">
              <a:lnSpc>
                <a:spcPct val="90000"/>
              </a:lnSpc>
              <a:buFont typeface="Wingdings" pitchFamily="2" charset="2"/>
              <a:buChar char="l"/>
            </a:pPr>
            <a:r>
              <a:rPr lang="zh-CN" altLang="en-US" sz="2800" b="1" dirty="0">
                <a:solidFill>
                  <a:schemeClr val="accent2"/>
                </a:solidFill>
              </a:rPr>
              <a:t>什么是计算机</a:t>
            </a:r>
          </a:p>
          <a:p>
            <a:pPr algn="l">
              <a:lnSpc>
                <a:spcPct val="90000"/>
              </a:lnSpc>
              <a:buFont typeface="Wingdings" pitchFamily="2" charset="2"/>
              <a:buChar char="l"/>
            </a:pPr>
            <a:r>
              <a:rPr lang="zh-CN" altLang="en-US" sz="2800" b="1" dirty="0">
                <a:hlinkClick r:id="rId4" action="ppaction://hlinksldjump"/>
              </a:rPr>
              <a:t>计算机能做什么</a:t>
            </a:r>
            <a:endParaRPr lang="zh-CN" altLang="en-US" sz="2800" b="1" dirty="0"/>
          </a:p>
          <a:p>
            <a:pPr algn="l">
              <a:lnSpc>
                <a:spcPct val="90000"/>
              </a:lnSpc>
              <a:buFont typeface="Wingdings" pitchFamily="2" charset="2"/>
              <a:buChar char="l"/>
            </a:pPr>
            <a:r>
              <a:rPr lang="zh-CN" altLang="en-US" sz="2800" b="1" dirty="0" smtClean="0">
                <a:hlinkClick r:id="rId5" action="ppaction://hlinksldjump"/>
              </a:rPr>
              <a:t>计算机</a:t>
            </a:r>
            <a:r>
              <a:rPr lang="zh-CN" altLang="en-US" sz="2800" b="1" dirty="0">
                <a:hlinkClick r:id="rId5" action="ppaction://hlinksldjump"/>
              </a:rPr>
              <a:t>的发展历程</a:t>
            </a:r>
            <a:endParaRPr lang="zh-CN" altLang="en-US" sz="2800" b="1" dirty="0"/>
          </a:p>
          <a:p>
            <a:pPr algn="l">
              <a:lnSpc>
                <a:spcPct val="90000"/>
              </a:lnSpc>
              <a:buFont typeface="Wingdings" pitchFamily="2" charset="2"/>
              <a:buChar char="l"/>
            </a:pPr>
            <a:r>
              <a:rPr lang="zh-CN" altLang="en-US" sz="2800" b="1" dirty="0">
                <a:hlinkClick r:id="rId6" action="ppaction://hlinksldjump"/>
              </a:rPr>
              <a:t>浅谈计算思维</a:t>
            </a:r>
            <a:endParaRPr lang="zh-CN" altLang="en-US" sz="2800" b="1" dirty="0"/>
          </a:p>
        </p:txBody>
      </p:sp>
      <p:sp>
        <p:nvSpPr>
          <p:cNvPr id="1697795" name="Text Box 3" descr="OOOPIC_vipvip_20080918214459585784a2fb4d9263105"/>
          <p:cNvSpPr txBox="1">
            <a:spLocks noChangeArrowheads="1"/>
          </p:cNvSpPr>
          <p:nvPr/>
        </p:nvSpPr>
        <p:spPr bwMode="auto">
          <a:xfrm>
            <a:off x="2879725" y="649288"/>
            <a:ext cx="6264275" cy="1555750"/>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zh-CN" altLang="en-US" sz="4800" dirty="0" smtClean="0">
                <a:solidFill>
                  <a:schemeClr val="tx2"/>
                </a:solidFill>
                <a:latin typeface="华文琥珀" pitchFamily="2" charset="-122"/>
                <a:ea typeface="华文琥珀" pitchFamily="2" charset="-122"/>
              </a:rPr>
              <a:t>第</a:t>
            </a:r>
            <a:r>
              <a:rPr lang="en-US" altLang="zh-CN" sz="4800" dirty="0" smtClean="0">
                <a:solidFill>
                  <a:schemeClr val="tx2"/>
                </a:solidFill>
                <a:latin typeface="华文琥珀" pitchFamily="2" charset="-122"/>
                <a:ea typeface="华文琥珀" pitchFamily="2" charset="-122"/>
              </a:rPr>
              <a:t>1</a:t>
            </a:r>
            <a:r>
              <a:rPr lang="zh-CN" altLang="en-US" sz="4800" dirty="0" smtClean="0">
                <a:solidFill>
                  <a:schemeClr val="tx2"/>
                </a:solidFill>
                <a:latin typeface="华文琥珀" pitchFamily="2" charset="-122"/>
                <a:ea typeface="华文琥珀" pitchFamily="2" charset="-122"/>
              </a:rPr>
              <a:t>章 </a:t>
            </a:r>
            <a:endParaRPr lang="zh-CN" altLang="en-US" sz="4800" dirty="0">
              <a:solidFill>
                <a:schemeClr val="tx2"/>
              </a:solidFill>
              <a:latin typeface="华文琥珀" pitchFamily="2" charset="-122"/>
              <a:ea typeface="华文琥珀" pitchFamily="2" charset="-122"/>
            </a:endParaRPr>
          </a:p>
          <a:p>
            <a:r>
              <a:rPr lang="zh-CN" altLang="en-US" sz="4800" dirty="0" smtClean="0">
                <a:solidFill>
                  <a:schemeClr val="tx2"/>
                </a:solidFill>
                <a:latin typeface="华文琥珀" pitchFamily="2" charset="-122"/>
                <a:ea typeface="华文琥珀" pitchFamily="2" charset="-122"/>
              </a:rPr>
              <a:t>计算机概述</a:t>
            </a:r>
            <a:endParaRPr lang="zh-CN" altLang="en-US" sz="4800" dirty="0">
              <a:solidFill>
                <a:schemeClr val="tx2"/>
              </a:solidFill>
              <a:latin typeface="华文琥珀" pitchFamily="2" charset="-122"/>
              <a:ea typeface="华文琥珀" pitchFamily="2" charset="-122"/>
            </a:endParaRPr>
          </a:p>
        </p:txBody>
      </p:sp>
    </p:spTree>
    <p:extLst>
      <p:ext uri="{BB962C8B-B14F-4D97-AF65-F5344CB8AC3E}">
        <p14:creationId xmlns:p14="http://schemas.microsoft.com/office/powerpoint/2010/main" val="33449202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697794">
                                            <p:txEl>
                                              <p:pRg st="2" end="2"/>
                                            </p:txEl>
                                          </p:spTgt>
                                        </p:tgtEl>
                                        <p:attrNameLst>
                                          <p:attrName>ppt_x</p:attrName>
                                          <p:attrName>ppt_y</p:attrName>
                                        </p:attrNameLst>
                                      </p:cBhvr>
                                    </p:animMotion>
                                    <p:animRot by="1500000">
                                      <p:cBhvr>
                                        <p:cTn id="7" dur="125" fill="hold">
                                          <p:stCondLst>
                                            <p:cond delay="0"/>
                                          </p:stCondLst>
                                        </p:cTn>
                                        <p:tgtEl>
                                          <p:spTgt spid="1697794">
                                            <p:txEl>
                                              <p:pRg st="2" end="2"/>
                                            </p:txEl>
                                          </p:spTgt>
                                        </p:tgtEl>
                                        <p:attrNameLst>
                                          <p:attrName>r</p:attrName>
                                        </p:attrNameLst>
                                      </p:cBhvr>
                                    </p:animRot>
                                    <p:animRot by="-1500000">
                                      <p:cBhvr>
                                        <p:cTn id="8" dur="125" fill="hold">
                                          <p:stCondLst>
                                            <p:cond delay="125"/>
                                          </p:stCondLst>
                                        </p:cTn>
                                        <p:tgtEl>
                                          <p:spTgt spid="1697794">
                                            <p:txEl>
                                              <p:pRg st="2" end="2"/>
                                            </p:txEl>
                                          </p:spTgt>
                                        </p:tgtEl>
                                        <p:attrNameLst>
                                          <p:attrName>r</p:attrName>
                                        </p:attrNameLst>
                                      </p:cBhvr>
                                    </p:animRot>
                                    <p:animRot by="-1500000">
                                      <p:cBhvr>
                                        <p:cTn id="9" dur="125" fill="hold">
                                          <p:stCondLst>
                                            <p:cond delay="250"/>
                                          </p:stCondLst>
                                        </p:cTn>
                                        <p:tgtEl>
                                          <p:spTgt spid="1697794">
                                            <p:txEl>
                                              <p:pRg st="2" end="2"/>
                                            </p:txEl>
                                          </p:spTgt>
                                        </p:tgtEl>
                                        <p:attrNameLst>
                                          <p:attrName>r</p:attrName>
                                        </p:attrNameLst>
                                      </p:cBhvr>
                                    </p:animRot>
                                    <p:animRot by="1500000">
                                      <p:cBhvr>
                                        <p:cTn id="10" dur="125" fill="hold">
                                          <p:stCondLst>
                                            <p:cond delay="375"/>
                                          </p:stCondLst>
                                        </p:cTn>
                                        <p:tgtEl>
                                          <p:spTgt spid="169779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latin typeface="华文琥珀" pitchFamily="2" charset="-122"/>
              </a:rPr>
              <a:t>什么是计算机</a:t>
            </a:r>
            <a:r>
              <a:rPr lang="en-US" altLang="zh-CN" sz="2400" b="0" dirty="0" smtClean="0">
                <a:latin typeface="华文琥珀" pitchFamily="2" charset="-122"/>
              </a:rPr>
              <a:t>---</a:t>
            </a:r>
            <a:r>
              <a:rPr lang="zh-CN" altLang="en-US" sz="2400" b="0" dirty="0" smtClean="0">
                <a:latin typeface="华文琥珀" pitchFamily="2" charset="-122"/>
              </a:rPr>
              <a:t>描述</a:t>
            </a:r>
            <a:endParaRPr lang="zh-CN" altLang="en-US" dirty="0"/>
          </a:p>
        </p:txBody>
      </p:sp>
      <p:sp>
        <p:nvSpPr>
          <p:cNvPr id="3" name="内容占位符 2"/>
          <p:cNvSpPr>
            <a:spLocks noGrp="1"/>
          </p:cNvSpPr>
          <p:nvPr>
            <p:ph idx="1"/>
          </p:nvPr>
        </p:nvSpPr>
        <p:spPr>
          <a:xfrm>
            <a:off x="179388" y="1196975"/>
            <a:ext cx="8785100" cy="4391025"/>
          </a:xfrm>
        </p:spPr>
        <p:txBody>
          <a:bodyPr/>
          <a:lstStyle/>
          <a:p>
            <a:pPr marL="0" indent="0">
              <a:buNone/>
            </a:pPr>
            <a:r>
              <a:rPr lang="zh-CN" altLang="en-US" dirty="0" smtClean="0"/>
              <a:t>对</a:t>
            </a:r>
            <a:r>
              <a:rPr lang="zh-CN" altLang="en-US" dirty="0"/>
              <a:t>计算机</a:t>
            </a:r>
            <a:r>
              <a:rPr lang="en-US" altLang="zh-CN" dirty="0"/>
              <a:t>(Computer)</a:t>
            </a:r>
            <a:r>
              <a:rPr lang="zh-CN" altLang="en-US" dirty="0"/>
              <a:t>人们往往从不同角度提出不同的见解</a:t>
            </a:r>
            <a:r>
              <a:rPr lang="en-US" altLang="zh-CN" dirty="0"/>
              <a:t>,</a:t>
            </a:r>
            <a:r>
              <a:rPr lang="zh-CN" altLang="en-US" dirty="0"/>
              <a:t>有多种描述</a:t>
            </a:r>
            <a:r>
              <a:rPr lang="en-US" altLang="zh-CN" dirty="0"/>
              <a:t>:</a:t>
            </a:r>
          </a:p>
          <a:p>
            <a:r>
              <a:rPr lang="en-US" altLang="zh-CN" sz="2800" dirty="0"/>
              <a:t>“</a:t>
            </a:r>
            <a:r>
              <a:rPr lang="zh-CN" altLang="en-US" sz="2800" dirty="0"/>
              <a:t>计算机是一种可以自动进行信息处理的工具”；</a:t>
            </a:r>
          </a:p>
          <a:p>
            <a:r>
              <a:rPr lang="zh-CN" altLang="en-US" sz="2800" dirty="0"/>
              <a:t>“计算机是一种能快速而高效地自动完成信息处理的电子设备”；</a:t>
            </a:r>
          </a:p>
          <a:p>
            <a:r>
              <a:rPr lang="zh-CN" altLang="en-US" sz="2800" dirty="0"/>
              <a:t>“计算机是一种能够高速运算、具有内部存储能力、由程序控制其操作过程的电子装置”。</a:t>
            </a:r>
          </a:p>
        </p:txBody>
      </p:sp>
      <p:sp>
        <p:nvSpPr>
          <p:cNvPr id="4" name="灯片编号占位符 3"/>
          <p:cNvSpPr>
            <a:spLocks noGrp="1"/>
          </p:cNvSpPr>
          <p:nvPr>
            <p:ph type="sldNum" sz="quarter" idx="10"/>
          </p:nvPr>
        </p:nvSpPr>
        <p:spPr/>
        <p:txBody>
          <a:bodyPr/>
          <a:lstStyle/>
          <a:p>
            <a:fld id="{EF8D7D76-01E2-4D10-A2C2-2B209BE7C3DD}" type="slidenum">
              <a:rPr lang="en-US" altLang="zh-CN" smtClean="0"/>
              <a:pPr/>
              <a:t>19</a:t>
            </a:fld>
            <a:endParaRPr lang="en-US" altLang="zh-CN"/>
          </a:p>
        </p:txBody>
      </p:sp>
    </p:spTree>
    <p:extLst>
      <p:ext uri="{BB962C8B-B14F-4D97-AF65-F5344CB8AC3E}">
        <p14:creationId xmlns:p14="http://schemas.microsoft.com/office/powerpoint/2010/main" val="42216283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910D1762-60C2-4450-86A2-535FB11B65B2}" type="slidenum">
              <a:rPr lang="en-US" altLang="zh-CN"/>
              <a:pPr/>
              <a:t>2</a:t>
            </a:fld>
            <a:endParaRPr lang="en-US" altLang="zh-CN"/>
          </a:p>
        </p:txBody>
      </p:sp>
      <p:sp>
        <p:nvSpPr>
          <p:cNvPr id="145410" name="Rectangle 2"/>
          <p:cNvSpPr>
            <a:spLocks noGrp="1" noChangeArrowheads="1"/>
          </p:cNvSpPr>
          <p:nvPr>
            <p:ph type="subTitle" idx="1"/>
          </p:nvPr>
        </p:nvSpPr>
        <p:spPr>
          <a:xfrm>
            <a:off x="468313" y="2781300"/>
            <a:ext cx="6840537" cy="2879725"/>
          </a:xfrm>
        </p:spPr>
        <p:txBody>
          <a:bodyPr/>
          <a:lstStyle/>
          <a:p>
            <a:pPr algn="l">
              <a:lnSpc>
                <a:spcPct val="90000"/>
              </a:lnSpc>
              <a:buFont typeface="Wingdings" pitchFamily="2" charset="2"/>
              <a:buChar char="l"/>
            </a:pPr>
            <a:r>
              <a:rPr lang="zh-CN" altLang="en-US" sz="2800" b="1" dirty="0">
                <a:solidFill>
                  <a:schemeClr val="accent2"/>
                </a:solidFill>
              </a:rPr>
              <a:t>导引</a:t>
            </a:r>
            <a:r>
              <a:rPr lang="zh-CN" altLang="en-US" sz="2800" b="1" dirty="0" smtClean="0">
                <a:solidFill>
                  <a:schemeClr val="accent2"/>
                </a:solidFill>
              </a:rPr>
              <a:t>问题</a:t>
            </a:r>
            <a:r>
              <a:rPr lang="zh-CN" altLang="en-US" sz="2800" b="1" dirty="0">
                <a:solidFill>
                  <a:schemeClr val="accent2"/>
                </a:solidFill>
              </a:rPr>
              <a:t>与关键字</a:t>
            </a:r>
            <a:r>
              <a:rPr lang="en-US" sz="2800" dirty="0"/>
              <a:t> </a:t>
            </a:r>
            <a:endParaRPr lang="zh-CN" altLang="en-US" sz="2800" dirty="0"/>
          </a:p>
          <a:p>
            <a:pPr algn="l">
              <a:lnSpc>
                <a:spcPct val="90000"/>
              </a:lnSpc>
              <a:buFont typeface="Wingdings" pitchFamily="2" charset="2"/>
              <a:buChar char="l"/>
            </a:pPr>
            <a:r>
              <a:rPr lang="zh-CN" altLang="en-US" sz="2800" b="1" dirty="0">
                <a:hlinkClick r:id="rId2" action="ppaction://hlinksldjump"/>
              </a:rPr>
              <a:t>信息技术</a:t>
            </a:r>
            <a:endParaRPr lang="zh-CN" altLang="en-US" sz="2800" b="1" dirty="0"/>
          </a:p>
          <a:p>
            <a:pPr algn="l">
              <a:lnSpc>
                <a:spcPct val="90000"/>
              </a:lnSpc>
              <a:buFont typeface="Wingdings" pitchFamily="2" charset="2"/>
              <a:buChar char="l"/>
            </a:pPr>
            <a:r>
              <a:rPr lang="zh-CN" altLang="en-US" sz="2800" b="1" dirty="0">
                <a:hlinkClick r:id="rId3" action="ppaction://hlinksldjump"/>
              </a:rPr>
              <a:t>什么是计算机</a:t>
            </a:r>
            <a:endParaRPr lang="zh-CN" altLang="en-US" sz="2800" b="1" dirty="0"/>
          </a:p>
          <a:p>
            <a:pPr algn="l">
              <a:lnSpc>
                <a:spcPct val="90000"/>
              </a:lnSpc>
              <a:buFont typeface="Wingdings" pitchFamily="2" charset="2"/>
              <a:buChar char="l"/>
            </a:pPr>
            <a:r>
              <a:rPr lang="zh-CN" altLang="en-US" sz="2800" b="1" dirty="0">
                <a:hlinkClick r:id="rId4" action="ppaction://hlinksldjump"/>
              </a:rPr>
              <a:t>计算机能做什么</a:t>
            </a:r>
            <a:endParaRPr lang="zh-CN" altLang="en-US" sz="2800" b="1" dirty="0"/>
          </a:p>
          <a:p>
            <a:pPr algn="l">
              <a:lnSpc>
                <a:spcPct val="90000"/>
              </a:lnSpc>
              <a:buFont typeface="Wingdings" pitchFamily="2" charset="2"/>
              <a:buChar char="l"/>
            </a:pPr>
            <a:r>
              <a:rPr lang="zh-CN" altLang="en-US" sz="2800" b="1" dirty="0" smtClean="0">
                <a:hlinkClick r:id="rId5" action="ppaction://hlinksldjump"/>
              </a:rPr>
              <a:t>计算机</a:t>
            </a:r>
            <a:r>
              <a:rPr lang="zh-CN" altLang="en-US" sz="2800" b="1" dirty="0">
                <a:hlinkClick r:id="rId5" action="ppaction://hlinksldjump"/>
              </a:rPr>
              <a:t>的发展历程</a:t>
            </a:r>
            <a:endParaRPr lang="zh-CN" altLang="en-US" sz="2800" b="1" dirty="0"/>
          </a:p>
          <a:p>
            <a:pPr algn="l">
              <a:lnSpc>
                <a:spcPct val="90000"/>
              </a:lnSpc>
              <a:buFont typeface="Wingdings" pitchFamily="2" charset="2"/>
              <a:buChar char="l"/>
            </a:pPr>
            <a:r>
              <a:rPr lang="zh-CN" altLang="en-US" sz="2800" b="1" dirty="0">
                <a:hlinkClick r:id="rId6" action="ppaction://hlinksldjump"/>
              </a:rPr>
              <a:t>浅谈计算思维</a:t>
            </a:r>
            <a:endParaRPr lang="zh-CN" altLang="en-US" sz="2800" b="1" dirty="0"/>
          </a:p>
        </p:txBody>
      </p:sp>
      <p:sp>
        <p:nvSpPr>
          <p:cNvPr id="145412" name="Text Box 4" descr="OOOPIC_vipvip_20080918214459585784a2fb4d9263105"/>
          <p:cNvSpPr txBox="1">
            <a:spLocks noChangeArrowheads="1"/>
          </p:cNvSpPr>
          <p:nvPr/>
        </p:nvSpPr>
        <p:spPr bwMode="auto">
          <a:xfrm>
            <a:off x="3131840" y="620688"/>
            <a:ext cx="6264275" cy="1555750"/>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zh-CN" altLang="en-US" sz="4800" dirty="0" smtClean="0">
                <a:solidFill>
                  <a:schemeClr val="tx2"/>
                </a:solidFill>
                <a:latin typeface="华文琥珀" pitchFamily="2" charset="-122"/>
                <a:ea typeface="华文琥珀" pitchFamily="2" charset="-122"/>
              </a:rPr>
              <a:t>第</a:t>
            </a:r>
            <a:r>
              <a:rPr lang="en-US" altLang="zh-CN" sz="4800" dirty="0" smtClean="0">
                <a:solidFill>
                  <a:schemeClr val="tx2"/>
                </a:solidFill>
                <a:latin typeface="华文琥珀" pitchFamily="2" charset="-122"/>
                <a:ea typeface="华文琥珀" pitchFamily="2" charset="-122"/>
              </a:rPr>
              <a:t>1</a:t>
            </a:r>
            <a:r>
              <a:rPr lang="zh-CN" altLang="en-US" sz="4800" dirty="0" smtClean="0">
                <a:solidFill>
                  <a:schemeClr val="tx2"/>
                </a:solidFill>
                <a:latin typeface="华文琥珀" pitchFamily="2" charset="-122"/>
                <a:ea typeface="华文琥珀" pitchFamily="2" charset="-122"/>
              </a:rPr>
              <a:t>章 </a:t>
            </a:r>
            <a:endParaRPr lang="zh-CN" altLang="en-US" sz="4800" dirty="0">
              <a:solidFill>
                <a:schemeClr val="tx2"/>
              </a:solidFill>
              <a:latin typeface="华文琥珀" pitchFamily="2" charset="-122"/>
              <a:ea typeface="华文琥珀" pitchFamily="2" charset="-122"/>
            </a:endParaRPr>
          </a:p>
          <a:p>
            <a:r>
              <a:rPr lang="zh-CN" altLang="en-US" sz="4800" dirty="0" smtClean="0">
                <a:solidFill>
                  <a:schemeClr val="tx2"/>
                </a:solidFill>
                <a:latin typeface="华文琥珀" pitchFamily="2" charset="-122"/>
                <a:ea typeface="华文琥珀" pitchFamily="2" charset="-122"/>
              </a:rPr>
              <a:t>计算机概述</a:t>
            </a:r>
            <a:endParaRPr lang="zh-CN" altLang="en-US" sz="4800" dirty="0">
              <a:solidFill>
                <a:schemeClr val="tx2"/>
              </a:solidFill>
              <a:latin typeface="华文琥珀" pitchFamily="2" charset="-122"/>
              <a:ea typeface="华文琥珀" pitchFamily="2" charset="-122"/>
            </a:endParaRPr>
          </a:p>
        </p:txBody>
      </p:sp>
    </p:spTree>
    <p:extLst>
      <p:ext uri="{BB962C8B-B14F-4D97-AF65-F5344CB8AC3E}">
        <p14:creationId xmlns:p14="http://schemas.microsoft.com/office/powerpoint/2010/main" val="27491467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iterate type="lt">
                                    <p:tmPct val="10000"/>
                                  </p:iterate>
                                  <p:childTnLst>
                                    <p:set>
                                      <p:cBhvr>
                                        <p:cTn id="6" dur="1" fill="hold">
                                          <p:stCondLst>
                                            <p:cond delay="0"/>
                                          </p:stCondLst>
                                        </p:cTn>
                                        <p:tgtEl>
                                          <p:spTgt spid="145410">
                                            <p:txEl>
                                              <p:pRg st="0" end="0"/>
                                            </p:txEl>
                                          </p:spTgt>
                                        </p:tgtEl>
                                        <p:attrNameLst>
                                          <p:attrName>style.visibility</p:attrName>
                                        </p:attrNameLst>
                                      </p:cBhvr>
                                      <p:to>
                                        <p:strVal val="visible"/>
                                      </p:to>
                                    </p:set>
                                    <p:anim calcmode="lin" valueType="num">
                                      <p:cBhvr additive="base">
                                        <p:cTn id="7" dur="500" fill="hold"/>
                                        <p:tgtEl>
                                          <p:spTgt spid="1454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5410">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45410">
                                            <p:txEl>
                                              <p:pRg st="0" end="0"/>
                                            </p:txEl>
                                          </p:spTgt>
                                        </p:tgtEl>
                                        <p:attrNameLst>
                                          <p:attrName>ppt_c</p:attrName>
                                        </p:attrNameLst>
                                      </p:cBhvr>
                                      <p:to>
                                        <a:schemeClr val="accent2"/>
                                      </p:to>
                                    </p:animClr>
                                  </p:subTnLst>
                                </p:cTn>
                              </p:par>
                            </p:childTnLst>
                          </p:cTn>
                        </p:par>
                        <p:par>
                          <p:cTn id="9" fill="hold" nodeType="afterGroup">
                            <p:stCondLst>
                              <p:cond delay="850"/>
                            </p:stCondLst>
                            <p:childTnLst>
                              <p:par>
                                <p:cTn id="10" presetID="2" presetClass="entr" presetSubtype="6" fill="hold" nodeType="afterEffect">
                                  <p:stCondLst>
                                    <p:cond delay="0"/>
                                  </p:stCondLst>
                                  <p:iterate type="lt">
                                    <p:tmPct val="10000"/>
                                  </p:iterate>
                                  <p:childTnLst>
                                    <p:set>
                                      <p:cBhvr>
                                        <p:cTn id="11" dur="1" fill="hold">
                                          <p:stCondLst>
                                            <p:cond delay="0"/>
                                          </p:stCondLst>
                                        </p:cTn>
                                        <p:tgtEl>
                                          <p:spTgt spid="145410">
                                            <p:txEl>
                                              <p:pRg st="1" end="1"/>
                                            </p:txEl>
                                          </p:spTgt>
                                        </p:tgtEl>
                                        <p:attrNameLst>
                                          <p:attrName>style.visibility</p:attrName>
                                        </p:attrNameLst>
                                      </p:cBhvr>
                                      <p:to>
                                        <p:strVal val="visible"/>
                                      </p:to>
                                    </p:set>
                                    <p:anim calcmode="lin" valueType="num">
                                      <p:cBhvr additive="base">
                                        <p:cTn id="12" dur="500" fill="hold"/>
                                        <p:tgtEl>
                                          <p:spTgt spid="145410">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45410">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6" fill="hold" nodeType="afterEffect">
                                  <p:stCondLst>
                                    <p:cond delay="0"/>
                                  </p:stCondLst>
                                  <p:iterate type="lt">
                                    <p:tmPct val="10000"/>
                                  </p:iterate>
                                  <p:childTnLst>
                                    <p:set>
                                      <p:cBhvr>
                                        <p:cTn id="16" dur="1" fill="hold">
                                          <p:stCondLst>
                                            <p:cond delay="0"/>
                                          </p:stCondLst>
                                        </p:cTn>
                                        <p:tgtEl>
                                          <p:spTgt spid="145410">
                                            <p:txEl>
                                              <p:pRg st="2" end="2"/>
                                            </p:txEl>
                                          </p:spTgt>
                                        </p:tgtEl>
                                        <p:attrNameLst>
                                          <p:attrName>style.visibility</p:attrName>
                                        </p:attrNameLst>
                                      </p:cBhvr>
                                      <p:to>
                                        <p:strVal val="visible"/>
                                      </p:to>
                                    </p:set>
                                    <p:anim calcmode="lin" valueType="num">
                                      <p:cBhvr additive="base">
                                        <p:cTn id="17" dur="500" fill="hold"/>
                                        <p:tgtEl>
                                          <p:spTgt spid="145410">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45410">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250"/>
                            </p:stCondLst>
                            <p:childTnLst>
                              <p:par>
                                <p:cTn id="20" presetID="2" presetClass="entr" presetSubtype="6" fill="hold" nodeType="afterEffect">
                                  <p:stCondLst>
                                    <p:cond delay="0"/>
                                  </p:stCondLst>
                                  <p:iterate type="lt">
                                    <p:tmPct val="10000"/>
                                  </p:iterate>
                                  <p:childTnLst>
                                    <p:set>
                                      <p:cBhvr>
                                        <p:cTn id="21" dur="1" fill="hold">
                                          <p:stCondLst>
                                            <p:cond delay="0"/>
                                          </p:stCondLst>
                                        </p:cTn>
                                        <p:tgtEl>
                                          <p:spTgt spid="145410">
                                            <p:txEl>
                                              <p:pRg st="3" end="3"/>
                                            </p:txEl>
                                          </p:spTgt>
                                        </p:tgtEl>
                                        <p:attrNameLst>
                                          <p:attrName>style.visibility</p:attrName>
                                        </p:attrNameLst>
                                      </p:cBhvr>
                                      <p:to>
                                        <p:strVal val="visible"/>
                                      </p:to>
                                    </p:set>
                                    <p:anim calcmode="lin" valueType="num">
                                      <p:cBhvr additive="base">
                                        <p:cTn id="22" dur="500" fill="hold"/>
                                        <p:tgtEl>
                                          <p:spTgt spid="145410">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45410">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050"/>
                            </p:stCondLst>
                            <p:childTnLst>
                              <p:par>
                                <p:cTn id="25" presetID="2" presetClass="entr" presetSubtype="6" fill="hold" nodeType="afterEffect">
                                  <p:stCondLst>
                                    <p:cond delay="0"/>
                                  </p:stCondLst>
                                  <p:iterate type="lt">
                                    <p:tmPct val="10000"/>
                                  </p:iterate>
                                  <p:childTnLst>
                                    <p:set>
                                      <p:cBhvr>
                                        <p:cTn id="26" dur="1" fill="hold">
                                          <p:stCondLst>
                                            <p:cond delay="0"/>
                                          </p:stCondLst>
                                        </p:cTn>
                                        <p:tgtEl>
                                          <p:spTgt spid="145410">
                                            <p:txEl>
                                              <p:pRg st="4" end="4"/>
                                            </p:txEl>
                                          </p:spTgt>
                                        </p:tgtEl>
                                        <p:attrNameLst>
                                          <p:attrName>style.visibility</p:attrName>
                                        </p:attrNameLst>
                                      </p:cBhvr>
                                      <p:to>
                                        <p:strVal val="visible"/>
                                      </p:to>
                                    </p:set>
                                    <p:anim calcmode="lin" valueType="num">
                                      <p:cBhvr additive="base">
                                        <p:cTn id="27" dur="500" fill="hold"/>
                                        <p:tgtEl>
                                          <p:spTgt spid="14541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45410">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3900"/>
                            </p:stCondLst>
                            <p:childTnLst>
                              <p:par>
                                <p:cTn id="30" presetID="2" presetClass="entr" presetSubtype="6" fill="hold" nodeType="afterEffect">
                                  <p:stCondLst>
                                    <p:cond delay="0"/>
                                  </p:stCondLst>
                                  <p:iterate type="lt">
                                    <p:tmPct val="10000"/>
                                  </p:iterate>
                                  <p:childTnLst>
                                    <p:set>
                                      <p:cBhvr>
                                        <p:cTn id="31" dur="1" fill="hold">
                                          <p:stCondLst>
                                            <p:cond delay="0"/>
                                          </p:stCondLst>
                                        </p:cTn>
                                        <p:tgtEl>
                                          <p:spTgt spid="145410">
                                            <p:txEl>
                                              <p:pRg st="5" end="5"/>
                                            </p:txEl>
                                          </p:spTgt>
                                        </p:tgtEl>
                                        <p:attrNameLst>
                                          <p:attrName>style.visibility</p:attrName>
                                        </p:attrNameLst>
                                      </p:cBhvr>
                                      <p:to>
                                        <p:strVal val="visible"/>
                                      </p:to>
                                    </p:set>
                                    <p:anim calcmode="lin" valueType="num">
                                      <p:cBhvr additive="base">
                                        <p:cTn id="32" dur="500" fill="hold"/>
                                        <p:tgtEl>
                                          <p:spTgt spid="145410">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45410">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4650"/>
                            </p:stCondLst>
                            <p:childTnLst>
                              <p:par>
                                <p:cTn id="3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1.11111E-6 2.22222E-6 L -1.11111E-6 -0.07222 " pathEditMode="relative" rAng="0" ptsTypes="AA">
                                      <p:cBhvr>
                                        <p:cTn id="36" dur="250" accel="50000" decel="50000" autoRev="1" fill="hold">
                                          <p:stCondLst>
                                            <p:cond delay="0"/>
                                          </p:stCondLst>
                                        </p:cTn>
                                        <p:tgtEl>
                                          <p:spTgt spid="145410">
                                            <p:txEl>
                                              <p:pRg st="0" end="0"/>
                                            </p:txEl>
                                          </p:spTgt>
                                        </p:tgtEl>
                                        <p:attrNameLst>
                                          <p:attrName>ppt_x</p:attrName>
                                          <p:attrName>ppt_y</p:attrName>
                                        </p:attrNameLst>
                                      </p:cBhvr>
                                      <p:rCtr x="0" y="-3611"/>
                                    </p:animMotion>
                                    <p:animRot by="1500000">
                                      <p:cBhvr>
                                        <p:cTn id="37" dur="125" fill="hold">
                                          <p:stCondLst>
                                            <p:cond delay="0"/>
                                          </p:stCondLst>
                                        </p:cTn>
                                        <p:tgtEl>
                                          <p:spTgt spid="145410">
                                            <p:txEl>
                                              <p:pRg st="0" end="0"/>
                                            </p:txEl>
                                          </p:spTgt>
                                        </p:tgtEl>
                                        <p:attrNameLst>
                                          <p:attrName>r</p:attrName>
                                        </p:attrNameLst>
                                      </p:cBhvr>
                                    </p:animRot>
                                    <p:animRot by="-1500000">
                                      <p:cBhvr>
                                        <p:cTn id="38" dur="125" fill="hold">
                                          <p:stCondLst>
                                            <p:cond delay="125"/>
                                          </p:stCondLst>
                                        </p:cTn>
                                        <p:tgtEl>
                                          <p:spTgt spid="145410">
                                            <p:txEl>
                                              <p:pRg st="0" end="0"/>
                                            </p:txEl>
                                          </p:spTgt>
                                        </p:tgtEl>
                                        <p:attrNameLst>
                                          <p:attrName>r</p:attrName>
                                        </p:attrNameLst>
                                      </p:cBhvr>
                                    </p:animRot>
                                    <p:animRot by="-1500000">
                                      <p:cBhvr>
                                        <p:cTn id="39" dur="125" fill="hold">
                                          <p:stCondLst>
                                            <p:cond delay="250"/>
                                          </p:stCondLst>
                                        </p:cTn>
                                        <p:tgtEl>
                                          <p:spTgt spid="145410">
                                            <p:txEl>
                                              <p:pRg st="0" end="0"/>
                                            </p:txEl>
                                          </p:spTgt>
                                        </p:tgtEl>
                                        <p:attrNameLst>
                                          <p:attrName>r</p:attrName>
                                        </p:attrNameLst>
                                      </p:cBhvr>
                                    </p:animRot>
                                    <p:animRot by="1500000">
                                      <p:cBhvr>
                                        <p:cTn id="40" dur="125" fill="hold">
                                          <p:stCondLst>
                                            <p:cond delay="375"/>
                                          </p:stCondLst>
                                        </p:cTn>
                                        <p:tgtEl>
                                          <p:spTgt spid="1454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body" sz="half" idx="1"/>
          </p:nvPr>
        </p:nvSpPr>
        <p:spPr>
          <a:xfrm>
            <a:off x="0" y="1125538"/>
            <a:ext cx="9142413" cy="5732462"/>
          </a:xfrm>
          <a:solidFill>
            <a:schemeClr val="bg1"/>
          </a:solidFill>
          <a:ln/>
        </p:spPr>
        <p:txBody>
          <a:bodyPr lIns="92075" tIns="46038" rIns="92075" bIns="46038"/>
          <a:lstStyle/>
          <a:p>
            <a:pPr>
              <a:lnSpc>
                <a:spcPct val="80000"/>
              </a:lnSpc>
              <a:buFont typeface="Marlett" pitchFamily="2" charset="2"/>
              <a:buNone/>
            </a:pPr>
            <a:r>
              <a:rPr lang="en-US" altLang="zh-CN" sz="2600" b="1">
                <a:solidFill>
                  <a:srgbClr val="FFFF00"/>
                </a:solidFill>
                <a:latin typeface="楷体_GB2312" pitchFamily="49" charset="-122"/>
                <a:ea typeface="楷体_GB2312" pitchFamily="49" charset="-122"/>
              </a:rPr>
              <a:t> </a:t>
            </a:r>
          </a:p>
        </p:txBody>
      </p:sp>
      <p:sp>
        <p:nvSpPr>
          <p:cNvPr id="1563651" name="Rectangle 3"/>
          <p:cNvSpPr>
            <a:spLocks noChangeArrowheads="1"/>
          </p:cNvSpPr>
          <p:nvPr/>
        </p:nvSpPr>
        <p:spPr bwMode="auto">
          <a:xfrm>
            <a:off x="2286000" y="2636838"/>
            <a:ext cx="3810000" cy="2057400"/>
          </a:xfrm>
          <a:prstGeom prst="rect">
            <a:avLst/>
          </a:prstGeom>
          <a:solidFill>
            <a:schemeClr val="bg2"/>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1563654" name="AutoShape 6"/>
          <p:cNvSpPr>
            <a:spLocks noChangeArrowheads="1"/>
          </p:cNvSpPr>
          <p:nvPr/>
        </p:nvSpPr>
        <p:spPr bwMode="auto">
          <a:xfrm>
            <a:off x="1066800" y="2667000"/>
            <a:ext cx="1128713" cy="2209800"/>
          </a:xfrm>
          <a:prstGeom prst="rightArrowCallout">
            <a:avLst>
              <a:gd name="adj1" fmla="val 48945"/>
              <a:gd name="adj2" fmla="val 48945"/>
              <a:gd name="adj3" fmla="val 16667"/>
              <a:gd name="adj4" fmla="val 66667"/>
            </a:avLst>
          </a:prstGeom>
          <a:solidFill>
            <a:srgbClr val="777777"/>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77777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1563655" name="AutoShape 7"/>
          <p:cNvSpPr>
            <a:spLocks noChangeArrowheads="1"/>
          </p:cNvSpPr>
          <p:nvPr/>
        </p:nvSpPr>
        <p:spPr bwMode="auto">
          <a:xfrm>
            <a:off x="6096000" y="3352800"/>
            <a:ext cx="914400" cy="990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777777"/>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77777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1563656" name="Rectangle 8"/>
          <p:cNvSpPr>
            <a:spLocks noChangeArrowheads="1"/>
          </p:cNvSpPr>
          <p:nvPr/>
        </p:nvSpPr>
        <p:spPr bwMode="auto">
          <a:xfrm>
            <a:off x="7010400" y="2667000"/>
            <a:ext cx="838200" cy="2133600"/>
          </a:xfrm>
          <a:prstGeom prst="rect">
            <a:avLst/>
          </a:prstGeom>
          <a:solidFill>
            <a:schemeClr val="bg2"/>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1563657" name="AutoShape 9"/>
          <p:cNvSpPr>
            <a:spLocks noChangeArrowheads="1"/>
          </p:cNvSpPr>
          <p:nvPr/>
        </p:nvSpPr>
        <p:spPr bwMode="auto">
          <a:xfrm>
            <a:off x="2590800" y="1371600"/>
            <a:ext cx="3205163" cy="762000"/>
          </a:xfrm>
          <a:prstGeom prst="roundRect">
            <a:avLst>
              <a:gd name="adj" fmla="val 16667"/>
            </a:avLst>
          </a:prstGeom>
          <a:solidFill>
            <a:schemeClr val="bg2"/>
          </a:solidFill>
          <a:ln w="12700">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1563658" name="AutoShape 10"/>
          <p:cNvSpPr>
            <a:spLocks noChangeArrowheads="1"/>
          </p:cNvSpPr>
          <p:nvPr/>
        </p:nvSpPr>
        <p:spPr bwMode="auto">
          <a:xfrm>
            <a:off x="3419475" y="2276475"/>
            <a:ext cx="1066800" cy="323850"/>
          </a:xfrm>
          <a:prstGeom prst="upDownArrow">
            <a:avLst>
              <a:gd name="adj1" fmla="val 50000"/>
              <a:gd name="adj2" fmla="val 20000"/>
            </a:avLst>
          </a:prstGeom>
          <a:solidFill>
            <a:srgbClr val="777777"/>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77777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flatTx/>
          </a:bodyPr>
          <a:lstStyle/>
          <a:p>
            <a:endParaRPr lang="zh-CN" altLang="en-US"/>
          </a:p>
        </p:txBody>
      </p:sp>
      <p:sp>
        <p:nvSpPr>
          <p:cNvPr id="1563660" name="Text Box 12"/>
          <p:cNvSpPr txBox="1">
            <a:spLocks noChangeArrowheads="1"/>
          </p:cNvSpPr>
          <p:nvPr/>
        </p:nvSpPr>
        <p:spPr bwMode="auto">
          <a:xfrm>
            <a:off x="2555875" y="1371600"/>
            <a:ext cx="3384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eaLnBrk="0" hangingPunct="0">
              <a:spcBef>
                <a:spcPct val="50000"/>
              </a:spcBef>
            </a:pPr>
            <a:r>
              <a:rPr kumimoji="1" lang="en-US" altLang="zh-CN" sz="3200">
                <a:solidFill>
                  <a:schemeClr val="accent1"/>
                </a:solidFill>
                <a:effectLst>
                  <a:outerShdw blurRad="38100" dist="38100" dir="2700000" algn="tl">
                    <a:srgbClr val="C0C0C0"/>
                  </a:outerShdw>
                </a:effectLst>
              </a:rPr>
              <a:t>CPU(</a:t>
            </a:r>
            <a:r>
              <a:rPr kumimoji="1" lang="zh-CN" altLang="en-US">
                <a:solidFill>
                  <a:schemeClr val="accent1"/>
                </a:solidFill>
                <a:effectLst>
                  <a:outerShdw blurRad="38100" dist="38100" dir="2700000" algn="tl">
                    <a:srgbClr val="C0C0C0"/>
                  </a:outerShdw>
                </a:effectLst>
                <a:latin typeface="华文楷体" pitchFamily="2" charset="-122"/>
                <a:ea typeface="华文楷体" pitchFamily="2" charset="-122"/>
              </a:rPr>
              <a:t>控制器</a:t>
            </a:r>
            <a:r>
              <a:rPr kumimoji="1" lang="en-US" altLang="zh-CN">
                <a:solidFill>
                  <a:schemeClr val="accent1"/>
                </a:solidFill>
                <a:effectLst>
                  <a:outerShdw blurRad="38100" dist="38100" dir="2700000" algn="tl">
                    <a:srgbClr val="C0C0C0"/>
                  </a:outerShdw>
                </a:effectLst>
                <a:latin typeface="华文楷体" pitchFamily="2" charset="-122"/>
                <a:ea typeface="华文楷体" pitchFamily="2" charset="-122"/>
              </a:rPr>
              <a:t>+</a:t>
            </a:r>
            <a:r>
              <a:rPr kumimoji="1" lang="zh-CN" altLang="en-US">
                <a:solidFill>
                  <a:schemeClr val="accent1"/>
                </a:solidFill>
                <a:effectLst>
                  <a:outerShdw blurRad="38100" dist="38100" dir="2700000" algn="tl">
                    <a:srgbClr val="C0C0C0"/>
                  </a:outerShdw>
                </a:effectLst>
                <a:latin typeface="华文楷体" pitchFamily="2" charset="-122"/>
                <a:ea typeface="华文楷体" pitchFamily="2" charset="-122"/>
              </a:rPr>
              <a:t>运算器</a:t>
            </a:r>
            <a:r>
              <a:rPr kumimoji="1" lang="en-US" altLang="zh-CN" sz="3200">
                <a:solidFill>
                  <a:schemeClr val="accent1"/>
                </a:solidFill>
                <a:effectLst>
                  <a:outerShdw blurRad="38100" dist="38100" dir="2700000" algn="tl">
                    <a:srgbClr val="C0C0C0"/>
                  </a:outerShdw>
                </a:effectLst>
              </a:rPr>
              <a:t>)</a:t>
            </a:r>
            <a:endParaRPr kumimoji="1" lang="en-US" altLang="zh-CN" sz="3200" b="0" i="1">
              <a:solidFill>
                <a:schemeClr val="accent1"/>
              </a:solidFill>
            </a:endParaRPr>
          </a:p>
        </p:txBody>
      </p:sp>
      <p:sp>
        <p:nvSpPr>
          <p:cNvPr id="1563661" name="Text Box 13"/>
          <p:cNvSpPr txBox="1">
            <a:spLocks noChangeArrowheads="1"/>
          </p:cNvSpPr>
          <p:nvPr/>
        </p:nvSpPr>
        <p:spPr bwMode="auto">
          <a:xfrm>
            <a:off x="1065213" y="2819400"/>
            <a:ext cx="915987"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algn="ctr" eaLnBrk="0" hangingPunct="0">
              <a:lnSpc>
                <a:spcPct val="70000"/>
              </a:lnSpc>
              <a:spcBef>
                <a:spcPct val="50000"/>
              </a:spcBef>
            </a:pPr>
            <a:r>
              <a:rPr kumimoji="1" lang="zh-CN" altLang="en-US" sz="4800">
                <a:solidFill>
                  <a:schemeClr val="accent1"/>
                </a:solidFill>
                <a:ea typeface="华文楷体" pitchFamily="2" charset="-122"/>
              </a:rPr>
              <a:t>输入设备</a:t>
            </a:r>
          </a:p>
        </p:txBody>
      </p:sp>
      <p:sp>
        <p:nvSpPr>
          <p:cNvPr id="1563662" name="Text Box 14"/>
          <p:cNvSpPr txBox="1">
            <a:spLocks noChangeArrowheads="1"/>
          </p:cNvSpPr>
          <p:nvPr/>
        </p:nvSpPr>
        <p:spPr bwMode="auto">
          <a:xfrm>
            <a:off x="7019925" y="2708275"/>
            <a:ext cx="915988"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algn="ctr" eaLnBrk="0" hangingPunct="0">
              <a:lnSpc>
                <a:spcPct val="70000"/>
              </a:lnSpc>
              <a:spcBef>
                <a:spcPct val="50000"/>
              </a:spcBef>
            </a:pPr>
            <a:r>
              <a:rPr kumimoji="1" lang="zh-CN" altLang="en-US" sz="4800">
                <a:solidFill>
                  <a:schemeClr val="accent1"/>
                </a:solidFill>
                <a:ea typeface="华文楷体" pitchFamily="2" charset="-122"/>
              </a:rPr>
              <a:t>输出设备</a:t>
            </a:r>
          </a:p>
        </p:txBody>
      </p:sp>
      <p:sp>
        <p:nvSpPr>
          <p:cNvPr id="1563663" name="Text Box 15"/>
          <p:cNvSpPr txBox="1">
            <a:spLocks noChangeArrowheads="1"/>
          </p:cNvSpPr>
          <p:nvPr/>
        </p:nvSpPr>
        <p:spPr bwMode="auto">
          <a:xfrm>
            <a:off x="5148263" y="2708275"/>
            <a:ext cx="915987"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algn="ctr" eaLnBrk="0" hangingPunct="0">
              <a:lnSpc>
                <a:spcPct val="65000"/>
              </a:lnSpc>
              <a:spcBef>
                <a:spcPct val="50000"/>
              </a:spcBef>
            </a:pPr>
            <a:r>
              <a:rPr kumimoji="1" lang="zh-CN" altLang="en-US" sz="4800">
                <a:solidFill>
                  <a:srgbClr val="0000FF"/>
                </a:solidFill>
                <a:ea typeface="华文楷体" pitchFamily="2" charset="-122"/>
              </a:rPr>
              <a:t>内存储器</a:t>
            </a:r>
            <a:endParaRPr kumimoji="1" lang="zh-CN" altLang="en-US" sz="4800">
              <a:solidFill>
                <a:srgbClr val="FFFF66"/>
              </a:solidFill>
              <a:ea typeface="华文楷体" pitchFamily="2" charset="-122"/>
            </a:endParaRPr>
          </a:p>
        </p:txBody>
      </p:sp>
      <p:sp>
        <p:nvSpPr>
          <p:cNvPr id="1563666" name="Rectangle 18"/>
          <p:cNvSpPr>
            <a:spLocks noChangeArrowheads="1"/>
          </p:cNvSpPr>
          <p:nvPr/>
        </p:nvSpPr>
        <p:spPr bwMode="auto">
          <a:xfrm>
            <a:off x="395288" y="5229225"/>
            <a:ext cx="6553200" cy="1600200"/>
          </a:xfrm>
          <a:prstGeom prst="rect">
            <a:avLst/>
          </a:prstGeom>
          <a:solidFill>
            <a:srgbClr val="DCDBF9"/>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DCDBF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nvGrpSpPr>
          <p:cNvPr id="1563716" name="Group 68"/>
          <p:cNvGrpSpPr>
            <a:grpSpLocks/>
          </p:cNvGrpSpPr>
          <p:nvPr/>
        </p:nvGrpSpPr>
        <p:grpSpPr bwMode="auto">
          <a:xfrm>
            <a:off x="2555875" y="2781300"/>
            <a:ext cx="2514600" cy="701675"/>
            <a:chOff x="1610" y="1752"/>
            <a:chExt cx="1584" cy="442"/>
          </a:xfrm>
        </p:grpSpPr>
        <p:sp>
          <p:nvSpPr>
            <p:cNvPr id="1563653" name="AutoShape 5"/>
            <p:cNvSpPr>
              <a:spLocks noChangeArrowheads="1"/>
            </p:cNvSpPr>
            <p:nvPr/>
          </p:nvSpPr>
          <p:spPr bwMode="auto">
            <a:xfrm>
              <a:off x="1610" y="1752"/>
              <a:ext cx="1584" cy="432"/>
            </a:xfrm>
            <a:prstGeom prst="bevel">
              <a:avLst>
                <a:gd name="adj" fmla="val 12500"/>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3664" name="Text Box 16"/>
            <p:cNvSpPr txBox="1">
              <a:spLocks noChangeArrowheads="1"/>
            </p:cNvSpPr>
            <p:nvPr/>
          </p:nvSpPr>
          <p:spPr bwMode="auto">
            <a:xfrm>
              <a:off x="1837" y="1752"/>
              <a:ext cx="105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eaLnBrk="0" hangingPunct="0">
                <a:spcBef>
                  <a:spcPct val="50000"/>
                </a:spcBef>
              </a:pPr>
              <a:r>
                <a:rPr kumimoji="1" lang="en-US" altLang="zh-CN" sz="4000">
                  <a:solidFill>
                    <a:schemeClr val="bg1"/>
                  </a:solidFill>
                  <a:effectLst>
                    <a:outerShdw blurRad="38100" dist="38100" dir="2700000" algn="tl">
                      <a:srgbClr val="C0C0C0"/>
                    </a:outerShdw>
                  </a:effectLst>
                </a:rPr>
                <a:t>ROM</a:t>
              </a:r>
              <a:endParaRPr kumimoji="1" lang="en-US" altLang="zh-CN" sz="4000" b="0" i="1">
                <a:solidFill>
                  <a:schemeClr val="bg1"/>
                </a:solidFill>
              </a:endParaRPr>
            </a:p>
          </p:txBody>
        </p:sp>
      </p:grpSp>
      <p:sp>
        <p:nvSpPr>
          <p:cNvPr id="1563667" name="AutoShape 19"/>
          <p:cNvSpPr>
            <a:spLocks noChangeArrowheads="1"/>
          </p:cNvSpPr>
          <p:nvPr/>
        </p:nvSpPr>
        <p:spPr bwMode="auto">
          <a:xfrm>
            <a:off x="1476375" y="5805488"/>
            <a:ext cx="914400" cy="914400"/>
          </a:xfrm>
          <a:prstGeom prst="flowChartMagneticDisk">
            <a:avLst/>
          </a:prstGeom>
          <a:gradFill rotWithShape="1">
            <a:gsLst>
              <a:gs pos="0">
                <a:srgbClr val="777777">
                  <a:gamma/>
                  <a:shade val="46275"/>
                  <a:invGamma/>
                </a:srgbClr>
              </a:gs>
              <a:gs pos="50000">
                <a:srgbClr val="777777"/>
              </a:gs>
              <a:gs pos="100000">
                <a:srgbClr val="777777">
                  <a:gamma/>
                  <a:shade val="46275"/>
                  <a:invGamma/>
                </a:srgb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3668" name="Text Box 20"/>
          <p:cNvSpPr txBox="1">
            <a:spLocks noChangeArrowheads="1"/>
          </p:cNvSpPr>
          <p:nvPr/>
        </p:nvSpPr>
        <p:spPr bwMode="auto">
          <a:xfrm>
            <a:off x="5867400" y="5300663"/>
            <a:ext cx="9159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algn="ctr" eaLnBrk="0" hangingPunct="0">
              <a:lnSpc>
                <a:spcPct val="60000"/>
              </a:lnSpc>
            </a:pPr>
            <a:r>
              <a:rPr kumimoji="1" lang="zh-CN" altLang="en-US" sz="4000">
                <a:solidFill>
                  <a:srgbClr val="0000FF"/>
                </a:solidFill>
                <a:ea typeface="华文楷体" pitchFamily="2" charset="-122"/>
              </a:rPr>
              <a:t>外存储器</a:t>
            </a:r>
            <a:endParaRPr kumimoji="1" lang="zh-CN" altLang="en-US" sz="4800">
              <a:solidFill>
                <a:srgbClr val="FFFF66"/>
              </a:solidFill>
              <a:ea typeface="华文楷体" pitchFamily="2" charset="-122"/>
            </a:endParaRPr>
          </a:p>
        </p:txBody>
      </p:sp>
      <p:sp>
        <p:nvSpPr>
          <p:cNvPr id="1563669" name="Line 21"/>
          <p:cNvSpPr>
            <a:spLocks noChangeShapeType="1"/>
          </p:cNvSpPr>
          <p:nvPr/>
        </p:nvSpPr>
        <p:spPr bwMode="auto">
          <a:xfrm>
            <a:off x="7451725" y="1700213"/>
            <a:ext cx="0" cy="865187"/>
          </a:xfrm>
          <a:prstGeom prst="line">
            <a:avLst/>
          </a:prstGeom>
          <a:noFill/>
          <a:ln w="76200">
            <a:solidFill>
              <a:srgbClr val="FF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63670" name="Group 22"/>
          <p:cNvGrpSpPr>
            <a:grpSpLocks/>
          </p:cNvGrpSpPr>
          <p:nvPr/>
        </p:nvGrpSpPr>
        <p:grpSpPr bwMode="auto">
          <a:xfrm>
            <a:off x="1403350" y="1676400"/>
            <a:ext cx="1187450" cy="889000"/>
            <a:chOff x="864" y="1056"/>
            <a:chExt cx="768" cy="624"/>
          </a:xfrm>
        </p:grpSpPr>
        <p:sp>
          <p:nvSpPr>
            <p:cNvPr id="1563671" name="Line 23"/>
            <p:cNvSpPr>
              <a:spLocks noChangeShapeType="1"/>
            </p:cNvSpPr>
            <p:nvPr/>
          </p:nvSpPr>
          <p:spPr bwMode="auto">
            <a:xfrm>
              <a:off x="864" y="1056"/>
              <a:ext cx="768" cy="0"/>
            </a:xfrm>
            <a:prstGeom prst="line">
              <a:avLst/>
            </a:prstGeom>
            <a:noFill/>
            <a:ln w="7620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3672" name="Line 24"/>
            <p:cNvSpPr>
              <a:spLocks noChangeShapeType="1"/>
            </p:cNvSpPr>
            <p:nvPr/>
          </p:nvSpPr>
          <p:spPr bwMode="auto">
            <a:xfrm>
              <a:off x="864" y="1056"/>
              <a:ext cx="0" cy="624"/>
            </a:xfrm>
            <a:prstGeom prst="line">
              <a:avLst/>
            </a:prstGeom>
            <a:noFill/>
            <a:ln w="76200">
              <a:solidFill>
                <a:srgbClr val="FF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563673" name="Line 25"/>
          <p:cNvSpPr>
            <a:spLocks noChangeShapeType="1"/>
          </p:cNvSpPr>
          <p:nvPr/>
        </p:nvSpPr>
        <p:spPr bwMode="auto">
          <a:xfrm>
            <a:off x="5003800" y="2133600"/>
            <a:ext cx="0" cy="431800"/>
          </a:xfrm>
          <a:prstGeom prst="line">
            <a:avLst/>
          </a:prstGeom>
          <a:noFill/>
          <a:ln w="76200">
            <a:solidFill>
              <a:srgbClr val="FF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63674" name="Group 26"/>
          <p:cNvGrpSpPr>
            <a:grpSpLocks/>
          </p:cNvGrpSpPr>
          <p:nvPr/>
        </p:nvGrpSpPr>
        <p:grpSpPr bwMode="auto">
          <a:xfrm>
            <a:off x="5867400" y="1700213"/>
            <a:ext cx="2209800" cy="4243387"/>
            <a:chOff x="3651" y="1056"/>
            <a:chExt cx="1437" cy="2688"/>
          </a:xfrm>
        </p:grpSpPr>
        <p:sp>
          <p:nvSpPr>
            <p:cNvPr id="1563675" name="Line 27"/>
            <p:cNvSpPr>
              <a:spLocks noChangeShapeType="1"/>
            </p:cNvSpPr>
            <p:nvPr/>
          </p:nvSpPr>
          <p:spPr bwMode="auto">
            <a:xfrm flipV="1">
              <a:off x="3651" y="1056"/>
              <a:ext cx="1437" cy="15"/>
            </a:xfrm>
            <a:prstGeom prst="line">
              <a:avLst/>
            </a:prstGeom>
            <a:noFill/>
            <a:ln w="7620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3676" name="Line 28"/>
            <p:cNvSpPr>
              <a:spLocks noChangeShapeType="1"/>
            </p:cNvSpPr>
            <p:nvPr/>
          </p:nvSpPr>
          <p:spPr bwMode="auto">
            <a:xfrm>
              <a:off x="5088" y="1056"/>
              <a:ext cx="0" cy="2688"/>
            </a:xfrm>
            <a:prstGeom prst="line">
              <a:avLst/>
            </a:prstGeom>
            <a:noFill/>
            <a:ln w="7620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3677" name="Line 29"/>
            <p:cNvSpPr>
              <a:spLocks noChangeShapeType="1"/>
            </p:cNvSpPr>
            <p:nvPr/>
          </p:nvSpPr>
          <p:spPr bwMode="auto">
            <a:xfrm flipH="1">
              <a:off x="4368" y="3744"/>
              <a:ext cx="720" cy="0"/>
            </a:xfrm>
            <a:prstGeom prst="line">
              <a:avLst/>
            </a:prstGeom>
            <a:noFill/>
            <a:ln w="76200">
              <a:solidFill>
                <a:srgbClr val="FF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563678" name="AutoShape 30"/>
          <p:cNvSpPr>
            <a:spLocks noChangeArrowheads="1"/>
          </p:cNvSpPr>
          <p:nvPr/>
        </p:nvSpPr>
        <p:spPr bwMode="auto">
          <a:xfrm>
            <a:off x="228600" y="1905000"/>
            <a:ext cx="685800" cy="609600"/>
          </a:xfrm>
          <a:prstGeom prst="wedgeRoundRectCallout">
            <a:avLst>
              <a:gd name="adj1" fmla="val 75926"/>
              <a:gd name="adj2" fmla="val 99481"/>
              <a:gd name="adj3" fmla="val 16667"/>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pitchFamily="2" charset="-122"/>
            </a:endParaRPr>
          </a:p>
        </p:txBody>
      </p:sp>
      <p:sp>
        <p:nvSpPr>
          <p:cNvPr id="1563679" name="Text Box 31"/>
          <p:cNvSpPr txBox="1">
            <a:spLocks noChangeArrowheads="1"/>
          </p:cNvSpPr>
          <p:nvPr/>
        </p:nvSpPr>
        <p:spPr bwMode="auto">
          <a:xfrm>
            <a:off x="250825" y="198913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eaLnBrk="0" hangingPunct="0">
              <a:spcBef>
                <a:spcPct val="50000"/>
              </a:spcBef>
            </a:pPr>
            <a:r>
              <a:rPr kumimoji="1" lang="zh-CN" altLang="en-US" sz="1800" b="0">
                <a:solidFill>
                  <a:srgbClr val="99FFFF"/>
                </a:solidFill>
                <a:ea typeface="华文行楷" pitchFamily="2" charset="-122"/>
              </a:rPr>
              <a:t>键盘</a:t>
            </a:r>
            <a:endParaRPr kumimoji="1" lang="zh-CN" altLang="en-US" sz="4800" b="0" i="1">
              <a:solidFill>
                <a:srgbClr val="99FFFF"/>
              </a:solidFill>
              <a:ea typeface="华文行楷" pitchFamily="2" charset="-122"/>
            </a:endParaRPr>
          </a:p>
        </p:txBody>
      </p:sp>
      <p:sp>
        <p:nvSpPr>
          <p:cNvPr id="1563680" name="AutoShape 32"/>
          <p:cNvSpPr>
            <a:spLocks noChangeArrowheads="1"/>
          </p:cNvSpPr>
          <p:nvPr/>
        </p:nvSpPr>
        <p:spPr bwMode="auto">
          <a:xfrm>
            <a:off x="228600" y="2743200"/>
            <a:ext cx="685800" cy="609600"/>
          </a:xfrm>
          <a:prstGeom prst="wedgeRoundRectCallout">
            <a:avLst>
              <a:gd name="adj1" fmla="val 83565"/>
              <a:gd name="adj2" fmla="val 53125"/>
              <a:gd name="adj3" fmla="val 16667"/>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pitchFamily="2" charset="-122"/>
            </a:endParaRPr>
          </a:p>
        </p:txBody>
      </p:sp>
      <p:sp>
        <p:nvSpPr>
          <p:cNvPr id="1563681" name="Text Box 33"/>
          <p:cNvSpPr txBox="1">
            <a:spLocks noChangeArrowheads="1"/>
          </p:cNvSpPr>
          <p:nvPr/>
        </p:nvSpPr>
        <p:spPr bwMode="auto">
          <a:xfrm>
            <a:off x="250825" y="2852738"/>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eaLnBrk="0" hangingPunct="0">
              <a:spcBef>
                <a:spcPct val="50000"/>
              </a:spcBef>
            </a:pPr>
            <a:r>
              <a:rPr kumimoji="1" lang="zh-CN" altLang="en-US" sz="1800" b="0">
                <a:solidFill>
                  <a:srgbClr val="99FFFF"/>
                </a:solidFill>
                <a:ea typeface="华文行楷" pitchFamily="2" charset="-122"/>
              </a:rPr>
              <a:t>鼠标</a:t>
            </a:r>
            <a:endParaRPr kumimoji="1" lang="zh-CN" altLang="en-US" sz="4800" b="0" i="1">
              <a:solidFill>
                <a:srgbClr val="99FFFF"/>
              </a:solidFill>
              <a:ea typeface="华文行楷" pitchFamily="2" charset="-122"/>
            </a:endParaRPr>
          </a:p>
        </p:txBody>
      </p:sp>
      <p:sp>
        <p:nvSpPr>
          <p:cNvPr id="1563682" name="AutoShape 34"/>
          <p:cNvSpPr>
            <a:spLocks noChangeArrowheads="1"/>
          </p:cNvSpPr>
          <p:nvPr/>
        </p:nvSpPr>
        <p:spPr bwMode="auto">
          <a:xfrm>
            <a:off x="228600" y="3581400"/>
            <a:ext cx="685800" cy="609600"/>
          </a:xfrm>
          <a:prstGeom prst="wedgeRoundRectCallout">
            <a:avLst>
              <a:gd name="adj1" fmla="val 93981"/>
              <a:gd name="adj2" fmla="val 4167"/>
              <a:gd name="adj3" fmla="val 16667"/>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pitchFamily="2" charset="-122"/>
            </a:endParaRPr>
          </a:p>
        </p:txBody>
      </p:sp>
      <p:sp>
        <p:nvSpPr>
          <p:cNvPr id="1563683" name="Text Box 35"/>
          <p:cNvSpPr txBox="1">
            <a:spLocks noChangeArrowheads="1"/>
          </p:cNvSpPr>
          <p:nvPr/>
        </p:nvSpPr>
        <p:spPr bwMode="auto">
          <a:xfrm>
            <a:off x="179388" y="3716338"/>
            <a:ext cx="9001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eaLnBrk="0" hangingPunct="0">
              <a:lnSpc>
                <a:spcPct val="80000"/>
              </a:lnSpc>
              <a:spcBef>
                <a:spcPct val="50000"/>
              </a:spcBef>
            </a:pPr>
            <a:r>
              <a:rPr kumimoji="1" lang="zh-CN" altLang="en-US" sz="1800" b="0">
                <a:solidFill>
                  <a:srgbClr val="99FFFF"/>
                </a:solidFill>
                <a:ea typeface="华文行楷" pitchFamily="2" charset="-122"/>
              </a:rPr>
              <a:t>扫描仪</a:t>
            </a:r>
            <a:endParaRPr kumimoji="1" lang="zh-CN" altLang="en-US" sz="4800" b="0" i="1">
              <a:solidFill>
                <a:srgbClr val="99FFFF"/>
              </a:solidFill>
              <a:ea typeface="华文行楷" pitchFamily="2" charset="-122"/>
            </a:endParaRPr>
          </a:p>
        </p:txBody>
      </p:sp>
      <p:sp>
        <p:nvSpPr>
          <p:cNvPr id="1563684" name="AutoShape 36"/>
          <p:cNvSpPr>
            <a:spLocks noChangeArrowheads="1"/>
          </p:cNvSpPr>
          <p:nvPr/>
        </p:nvSpPr>
        <p:spPr bwMode="auto">
          <a:xfrm>
            <a:off x="228600" y="4495800"/>
            <a:ext cx="685800" cy="609600"/>
          </a:xfrm>
          <a:prstGeom prst="wedgeRoundRectCallout">
            <a:avLst>
              <a:gd name="adj1" fmla="val 75926"/>
              <a:gd name="adj2" fmla="val -91667"/>
              <a:gd name="adj3" fmla="val 16667"/>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pitchFamily="2" charset="-122"/>
            </a:endParaRPr>
          </a:p>
        </p:txBody>
      </p:sp>
      <p:sp>
        <p:nvSpPr>
          <p:cNvPr id="1563685" name="Text Box 37"/>
          <p:cNvSpPr txBox="1">
            <a:spLocks noChangeArrowheads="1"/>
          </p:cNvSpPr>
          <p:nvPr/>
        </p:nvSpPr>
        <p:spPr bwMode="auto">
          <a:xfrm>
            <a:off x="179388" y="4581525"/>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eaLnBrk="0" hangingPunct="0">
              <a:spcBef>
                <a:spcPct val="50000"/>
              </a:spcBef>
            </a:pPr>
            <a:r>
              <a:rPr kumimoji="1" lang="zh-CN" altLang="en-US" sz="1800" b="0">
                <a:solidFill>
                  <a:srgbClr val="99FFFF"/>
                </a:solidFill>
                <a:ea typeface="华文行楷" pitchFamily="2" charset="-122"/>
              </a:rPr>
              <a:t>光笔</a:t>
            </a:r>
            <a:endParaRPr kumimoji="1" lang="zh-CN" altLang="en-US" sz="4800" b="0" i="1">
              <a:solidFill>
                <a:srgbClr val="99FFFF"/>
              </a:solidFill>
              <a:ea typeface="华文行楷" pitchFamily="2" charset="-122"/>
            </a:endParaRPr>
          </a:p>
        </p:txBody>
      </p:sp>
      <p:sp>
        <p:nvSpPr>
          <p:cNvPr id="1563686" name="AutoShape 38"/>
          <p:cNvSpPr>
            <a:spLocks noChangeArrowheads="1"/>
          </p:cNvSpPr>
          <p:nvPr/>
        </p:nvSpPr>
        <p:spPr bwMode="auto">
          <a:xfrm>
            <a:off x="8458200" y="2133600"/>
            <a:ext cx="685800" cy="609600"/>
          </a:xfrm>
          <a:prstGeom prst="wedgeRoundRectCallout">
            <a:avLst>
              <a:gd name="adj1" fmla="val -132407"/>
              <a:gd name="adj2" fmla="val 88023"/>
              <a:gd name="adj3" fmla="val 16667"/>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pitchFamily="2" charset="-122"/>
            </a:endParaRPr>
          </a:p>
        </p:txBody>
      </p:sp>
      <p:sp>
        <p:nvSpPr>
          <p:cNvPr id="1563687" name="Text Box 39"/>
          <p:cNvSpPr txBox="1">
            <a:spLocks noChangeArrowheads="1"/>
          </p:cNvSpPr>
          <p:nvPr/>
        </p:nvSpPr>
        <p:spPr bwMode="auto">
          <a:xfrm>
            <a:off x="8388350" y="2276475"/>
            <a:ext cx="100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eaLnBrk="0" hangingPunct="0">
              <a:spcBef>
                <a:spcPct val="50000"/>
              </a:spcBef>
            </a:pPr>
            <a:r>
              <a:rPr kumimoji="1" lang="zh-CN" altLang="en-US" sz="1800" b="0">
                <a:solidFill>
                  <a:srgbClr val="99FFFF"/>
                </a:solidFill>
                <a:ea typeface="华文行楷" pitchFamily="2" charset="-122"/>
              </a:rPr>
              <a:t>显示器</a:t>
            </a:r>
          </a:p>
        </p:txBody>
      </p:sp>
      <p:sp>
        <p:nvSpPr>
          <p:cNvPr id="1563688" name="AutoShape 40"/>
          <p:cNvSpPr>
            <a:spLocks noChangeArrowheads="1"/>
          </p:cNvSpPr>
          <p:nvPr/>
        </p:nvSpPr>
        <p:spPr bwMode="auto">
          <a:xfrm>
            <a:off x="8382000" y="2971800"/>
            <a:ext cx="685800" cy="609600"/>
          </a:xfrm>
          <a:prstGeom prst="wedgeRoundRectCallout">
            <a:avLst>
              <a:gd name="adj1" fmla="val -129861"/>
              <a:gd name="adj2" fmla="val 53125"/>
              <a:gd name="adj3" fmla="val 16667"/>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pitchFamily="2" charset="-122"/>
            </a:endParaRPr>
          </a:p>
        </p:txBody>
      </p:sp>
      <p:sp>
        <p:nvSpPr>
          <p:cNvPr id="1563689" name="Text Box 41"/>
          <p:cNvSpPr txBox="1">
            <a:spLocks noChangeArrowheads="1"/>
          </p:cNvSpPr>
          <p:nvPr/>
        </p:nvSpPr>
        <p:spPr bwMode="auto">
          <a:xfrm>
            <a:off x="8316913" y="3068638"/>
            <a:ext cx="1082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eaLnBrk="0" hangingPunct="0">
              <a:spcBef>
                <a:spcPct val="50000"/>
              </a:spcBef>
            </a:pPr>
            <a:r>
              <a:rPr kumimoji="1" lang="zh-CN" altLang="en-US" sz="1800" b="0">
                <a:solidFill>
                  <a:srgbClr val="99FFFF"/>
                </a:solidFill>
                <a:ea typeface="华文行楷" pitchFamily="2" charset="-122"/>
              </a:rPr>
              <a:t>打印机</a:t>
            </a:r>
          </a:p>
        </p:txBody>
      </p:sp>
      <p:sp>
        <p:nvSpPr>
          <p:cNvPr id="1563690" name="AutoShape 42"/>
          <p:cNvSpPr>
            <a:spLocks noChangeArrowheads="1"/>
          </p:cNvSpPr>
          <p:nvPr/>
        </p:nvSpPr>
        <p:spPr bwMode="auto">
          <a:xfrm>
            <a:off x="8382000" y="3810000"/>
            <a:ext cx="685800" cy="609600"/>
          </a:xfrm>
          <a:prstGeom prst="wedgeRoundRectCallout">
            <a:avLst>
              <a:gd name="adj1" fmla="val -129861"/>
              <a:gd name="adj2" fmla="val 4167"/>
              <a:gd name="adj3" fmla="val 16667"/>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pitchFamily="2" charset="-122"/>
            </a:endParaRPr>
          </a:p>
        </p:txBody>
      </p:sp>
      <p:sp>
        <p:nvSpPr>
          <p:cNvPr id="1563691" name="Text Box 43"/>
          <p:cNvSpPr txBox="1">
            <a:spLocks noChangeArrowheads="1"/>
          </p:cNvSpPr>
          <p:nvPr/>
        </p:nvSpPr>
        <p:spPr bwMode="auto">
          <a:xfrm>
            <a:off x="8316913" y="3933825"/>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eaLnBrk="0" hangingPunct="0">
              <a:spcBef>
                <a:spcPct val="50000"/>
              </a:spcBef>
            </a:pPr>
            <a:r>
              <a:rPr kumimoji="1" lang="zh-CN" altLang="en-US" sz="1800" b="0">
                <a:solidFill>
                  <a:srgbClr val="99FFFF"/>
                </a:solidFill>
                <a:ea typeface="华文行楷" pitchFamily="2" charset="-122"/>
              </a:rPr>
              <a:t>绘图仪</a:t>
            </a:r>
          </a:p>
        </p:txBody>
      </p:sp>
      <p:sp>
        <p:nvSpPr>
          <p:cNvPr id="1563692" name="AutoShape 44"/>
          <p:cNvSpPr>
            <a:spLocks noChangeArrowheads="1"/>
          </p:cNvSpPr>
          <p:nvPr/>
        </p:nvSpPr>
        <p:spPr bwMode="auto">
          <a:xfrm>
            <a:off x="8382000" y="4724400"/>
            <a:ext cx="685800" cy="609600"/>
          </a:xfrm>
          <a:prstGeom prst="wedgeRoundRectCallout">
            <a:avLst>
              <a:gd name="adj1" fmla="val -132407"/>
              <a:gd name="adj2" fmla="val -91407"/>
              <a:gd name="adj3" fmla="val 16667"/>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62000" eaLnBrk="0" hangingPunct="0"/>
            <a:endParaRPr kumimoji="1" lang="zh-CN" altLang="zh-CN" sz="4800" b="0" i="1">
              <a:solidFill>
                <a:srgbClr val="99FFFF"/>
              </a:solidFill>
              <a:latin typeface="Times New Roman" pitchFamily="18" charset="0"/>
              <a:ea typeface="宋体" pitchFamily="2" charset="-122"/>
            </a:endParaRPr>
          </a:p>
        </p:txBody>
      </p:sp>
      <p:sp>
        <p:nvSpPr>
          <p:cNvPr id="1563693" name="Text Box 45"/>
          <p:cNvSpPr txBox="1">
            <a:spLocks noChangeArrowheads="1"/>
          </p:cNvSpPr>
          <p:nvPr/>
        </p:nvSpPr>
        <p:spPr bwMode="auto">
          <a:xfrm>
            <a:off x="8458200" y="4868863"/>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eaLnBrk="0" hangingPunct="0">
              <a:spcBef>
                <a:spcPct val="50000"/>
              </a:spcBef>
            </a:pPr>
            <a:r>
              <a:rPr kumimoji="1" lang="zh-CN" altLang="en-US" sz="1800" b="0">
                <a:solidFill>
                  <a:srgbClr val="99FFFF"/>
                </a:solidFill>
                <a:ea typeface="华文行楷" pitchFamily="2" charset="-122"/>
              </a:rPr>
              <a:t>音箱</a:t>
            </a:r>
          </a:p>
        </p:txBody>
      </p:sp>
      <p:grpSp>
        <p:nvGrpSpPr>
          <p:cNvPr id="1563694" name="Group 46"/>
          <p:cNvGrpSpPr>
            <a:grpSpLocks/>
          </p:cNvGrpSpPr>
          <p:nvPr/>
        </p:nvGrpSpPr>
        <p:grpSpPr bwMode="auto">
          <a:xfrm>
            <a:off x="4716463" y="5734050"/>
            <a:ext cx="990600" cy="914400"/>
            <a:chOff x="2976" y="3744"/>
            <a:chExt cx="624" cy="576"/>
          </a:xfrm>
        </p:grpSpPr>
        <p:sp>
          <p:nvSpPr>
            <p:cNvPr id="1563695" name="Rectangle 47"/>
            <p:cNvSpPr>
              <a:spLocks noChangeArrowheads="1"/>
            </p:cNvSpPr>
            <p:nvPr/>
          </p:nvSpPr>
          <p:spPr bwMode="auto">
            <a:xfrm>
              <a:off x="2976" y="3744"/>
              <a:ext cx="624" cy="576"/>
            </a:xfrm>
            <a:prstGeom prst="rect">
              <a:avLst/>
            </a:prstGeom>
            <a:solidFill>
              <a:srgbClr val="6666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3696" name="Rectangle 48"/>
            <p:cNvSpPr>
              <a:spLocks noChangeArrowheads="1"/>
            </p:cNvSpPr>
            <p:nvPr/>
          </p:nvSpPr>
          <p:spPr bwMode="auto">
            <a:xfrm>
              <a:off x="3120" y="4128"/>
              <a:ext cx="384" cy="192"/>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3697" name="Rectangle 49"/>
            <p:cNvSpPr>
              <a:spLocks noChangeArrowheads="1"/>
            </p:cNvSpPr>
            <p:nvPr/>
          </p:nvSpPr>
          <p:spPr bwMode="auto">
            <a:xfrm>
              <a:off x="3360" y="4176"/>
              <a:ext cx="48" cy="144"/>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3698" name="Rectangle 50"/>
            <p:cNvSpPr>
              <a:spLocks noChangeArrowheads="1"/>
            </p:cNvSpPr>
            <p:nvPr/>
          </p:nvSpPr>
          <p:spPr bwMode="auto">
            <a:xfrm>
              <a:off x="3120" y="3744"/>
              <a:ext cx="384" cy="288"/>
            </a:xfrm>
            <a:prstGeom prst="rect">
              <a:avLst/>
            </a:prstGeom>
            <a:solidFill>
              <a:schemeClr val="bg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563699" name="Text Box 51"/>
          <p:cNvSpPr txBox="1">
            <a:spLocks noChangeArrowheads="1"/>
          </p:cNvSpPr>
          <p:nvPr/>
        </p:nvSpPr>
        <p:spPr bwMode="auto">
          <a:xfrm>
            <a:off x="395288" y="5300663"/>
            <a:ext cx="548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eaLnBrk="0" hangingPunct="0">
              <a:spcBef>
                <a:spcPct val="50000"/>
              </a:spcBef>
            </a:pPr>
            <a:r>
              <a:rPr kumimoji="1" lang="en-US" altLang="zh-CN" sz="1800">
                <a:solidFill>
                  <a:srgbClr val="99FFFF"/>
                </a:solidFill>
              </a:rPr>
              <a:t>   </a:t>
            </a:r>
            <a:r>
              <a:rPr kumimoji="1" lang="zh-CN" altLang="en-US" sz="1800">
                <a:solidFill>
                  <a:srgbClr val="0033CC"/>
                </a:solidFill>
              </a:rPr>
              <a:t>优盘         硬盘          磁带           光盘              软盘</a:t>
            </a:r>
            <a:endParaRPr kumimoji="1" lang="zh-CN" altLang="en-US" sz="4800" b="0" i="1">
              <a:solidFill>
                <a:srgbClr val="0033CC"/>
              </a:solidFill>
            </a:endParaRPr>
          </a:p>
        </p:txBody>
      </p:sp>
      <p:grpSp>
        <p:nvGrpSpPr>
          <p:cNvPr id="1563700" name="Group 52"/>
          <p:cNvGrpSpPr>
            <a:grpSpLocks/>
          </p:cNvGrpSpPr>
          <p:nvPr/>
        </p:nvGrpSpPr>
        <p:grpSpPr bwMode="auto">
          <a:xfrm>
            <a:off x="2514600" y="6248400"/>
            <a:ext cx="838200" cy="381000"/>
            <a:chOff x="1584" y="3936"/>
            <a:chExt cx="528" cy="240"/>
          </a:xfrm>
        </p:grpSpPr>
        <p:sp>
          <p:nvSpPr>
            <p:cNvPr id="1563701" name="AutoShape 53"/>
            <p:cNvSpPr>
              <a:spLocks noChangeArrowheads="1"/>
            </p:cNvSpPr>
            <p:nvPr/>
          </p:nvSpPr>
          <p:spPr bwMode="auto">
            <a:xfrm>
              <a:off x="1584" y="3936"/>
              <a:ext cx="528" cy="240"/>
            </a:xfrm>
            <a:prstGeom prst="can">
              <a:avLst>
                <a:gd name="adj" fmla="val 50000"/>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3702" name="Oval 54"/>
            <p:cNvSpPr>
              <a:spLocks noChangeArrowheads="1"/>
            </p:cNvSpPr>
            <p:nvPr/>
          </p:nvSpPr>
          <p:spPr bwMode="auto">
            <a:xfrm>
              <a:off x="1824" y="3984"/>
              <a:ext cx="48" cy="48"/>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563703" name="Rectangle 55"/>
          <p:cNvSpPr>
            <a:spLocks noGrp="1" noChangeArrowheads="1"/>
          </p:cNvSpPr>
          <p:nvPr>
            <p:ph type="title"/>
          </p:nvPr>
        </p:nvSpPr>
        <p:spPr>
          <a:xfrm>
            <a:off x="1979613" y="188913"/>
            <a:ext cx="5132387" cy="642937"/>
          </a:xfrm>
        </p:spPr>
        <p:txBody>
          <a:bodyPr/>
          <a:lstStyle/>
          <a:p>
            <a:r>
              <a:rPr lang="zh-CN" altLang="en-US" b="0" dirty="0">
                <a:latin typeface="华文琥珀" pitchFamily="2" charset="-122"/>
              </a:rPr>
              <a:t>什么是计算机</a:t>
            </a:r>
            <a:r>
              <a:rPr lang="en-US" altLang="zh-CN" sz="2400" b="0" dirty="0">
                <a:latin typeface="华文琥珀" pitchFamily="2" charset="-122"/>
              </a:rPr>
              <a:t>----</a:t>
            </a:r>
            <a:r>
              <a:rPr lang="zh-CN" altLang="en-US" sz="2400" b="0" dirty="0">
                <a:latin typeface="华文琥珀" pitchFamily="2" charset="-122"/>
              </a:rPr>
              <a:t>硬件构架</a:t>
            </a:r>
          </a:p>
        </p:txBody>
      </p:sp>
      <p:grpSp>
        <p:nvGrpSpPr>
          <p:cNvPr id="1563704" name="Group 56"/>
          <p:cNvGrpSpPr>
            <a:grpSpLocks/>
          </p:cNvGrpSpPr>
          <p:nvPr/>
        </p:nvGrpSpPr>
        <p:grpSpPr bwMode="auto">
          <a:xfrm>
            <a:off x="684213" y="5805488"/>
            <a:ext cx="431800" cy="936625"/>
            <a:chOff x="431" y="3702"/>
            <a:chExt cx="272" cy="590"/>
          </a:xfrm>
        </p:grpSpPr>
        <p:sp>
          <p:nvSpPr>
            <p:cNvPr id="1563705" name="Oval 57"/>
            <p:cNvSpPr>
              <a:spLocks noChangeArrowheads="1"/>
            </p:cNvSpPr>
            <p:nvPr/>
          </p:nvSpPr>
          <p:spPr bwMode="auto">
            <a:xfrm>
              <a:off x="431" y="3748"/>
              <a:ext cx="272" cy="408"/>
            </a:xfrm>
            <a:prstGeom prst="ellipse">
              <a:avLst/>
            </a:prstGeom>
            <a:gradFill rotWithShape="1">
              <a:gsLst>
                <a:gs pos="0">
                  <a:srgbClr val="FFFFFF"/>
                </a:gs>
                <a:gs pos="100000">
                  <a:srgbClr val="FFFFFF">
                    <a:gamma/>
                    <a:shade val="46275"/>
                    <a:invGamma/>
                  </a:srgbClr>
                </a:gs>
              </a:gsLst>
              <a:path path="shape">
                <a:fillToRect l="50000" t="50000" r="50000" b="50000"/>
              </a:path>
            </a:gradFill>
            <a:ln w="9525" algn="ctr">
              <a:solidFill>
                <a:schemeClr val="tx1"/>
              </a:solidFill>
              <a:round/>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563706" name="Rectangle 58"/>
            <p:cNvSpPr>
              <a:spLocks noChangeArrowheads="1"/>
            </p:cNvSpPr>
            <p:nvPr/>
          </p:nvSpPr>
          <p:spPr bwMode="auto">
            <a:xfrm>
              <a:off x="476" y="3702"/>
              <a:ext cx="181" cy="91"/>
            </a:xfrm>
            <a:prstGeom prst="rect">
              <a:avLst/>
            </a:prstGeom>
            <a:gradFill rotWithShape="1">
              <a:gsLst>
                <a:gs pos="0">
                  <a:srgbClr val="DCDBF9">
                    <a:gamma/>
                    <a:shade val="46275"/>
                    <a:invGamma/>
                  </a:srgbClr>
                </a:gs>
                <a:gs pos="100000">
                  <a:srgbClr val="DCDBF9"/>
                </a:gs>
              </a:gsLst>
              <a:lin ang="5400000" scaled="1"/>
            </a:gra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563707" name="Rectangle 59"/>
            <p:cNvSpPr>
              <a:spLocks noChangeArrowheads="1"/>
            </p:cNvSpPr>
            <p:nvPr/>
          </p:nvSpPr>
          <p:spPr bwMode="auto">
            <a:xfrm>
              <a:off x="476" y="4065"/>
              <a:ext cx="181" cy="227"/>
            </a:xfrm>
            <a:prstGeom prst="rect">
              <a:avLst/>
            </a:prstGeom>
            <a:gradFill rotWithShape="1">
              <a:gsLst>
                <a:gs pos="0">
                  <a:srgbClr val="DCDBF9"/>
                </a:gs>
                <a:gs pos="100000">
                  <a:srgbClr val="DCDBF9">
                    <a:gamma/>
                    <a:shade val="46275"/>
                    <a:invGamma/>
                  </a:srgbClr>
                </a:gs>
              </a:gsLst>
              <a:lin ang="5400000" scaled="1"/>
            </a:gradFill>
            <a:ln w="9525"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563708" name="Oval 60"/>
            <p:cNvSpPr>
              <a:spLocks noChangeArrowheads="1"/>
            </p:cNvSpPr>
            <p:nvPr/>
          </p:nvSpPr>
          <p:spPr bwMode="auto">
            <a:xfrm>
              <a:off x="521" y="3838"/>
              <a:ext cx="91" cy="136"/>
            </a:xfrm>
            <a:prstGeom prst="ellipse">
              <a:avLst/>
            </a:prstGeom>
            <a:gradFill rotWithShape="1">
              <a:gsLst>
                <a:gs pos="0">
                  <a:srgbClr val="2A4AEA"/>
                </a:gs>
                <a:gs pos="100000">
                  <a:srgbClr val="2A4AEA">
                    <a:gamma/>
                    <a:shade val="46275"/>
                    <a:invGamma/>
                  </a:srgbClr>
                </a:gs>
              </a:gsLst>
              <a:path path="shape">
                <a:fillToRect l="50000" t="50000" r="50000" b="50000"/>
              </a:path>
            </a:gradFill>
            <a:ln w="9525" algn="ctr">
              <a:solidFill>
                <a:schemeClr val="tx1"/>
              </a:solidFill>
              <a:round/>
              <a:headEnd type="none" w="sm" len="sm"/>
              <a:tailEnd type="none" w="sm" len="sm"/>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grpSp>
      <p:grpSp>
        <p:nvGrpSpPr>
          <p:cNvPr id="1563709" name="Group 61"/>
          <p:cNvGrpSpPr>
            <a:grpSpLocks/>
          </p:cNvGrpSpPr>
          <p:nvPr/>
        </p:nvGrpSpPr>
        <p:grpSpPr bwMode="auto">
          <a:xfrm>
            <a:off x="3492500" y="5734050"/>
            <a:ext cx="990600" cy="1000125"/>
            <a:chOff x="2165" y="3696"/>
            <a:chExt cx="624" cy="630"/>
          </a:xfrm>
        </p:grpSpPr>
        <p:grpSp>
          <p:nvGrpSpPr>
            <p:cNvPr id="1563710" name="Group 62"/>
            <p:cNvGrpSpPr>
              <a:grpSpLocks/>
            </p:cNvGrpSpPr>
            <p:nvPr/>
          </p:nvGrpSpPr>
          <p:grpSpPr bwMode="auto">
            <a:xfrm>
              <a:off x="2165" y="3702"/>
              <a:ext cx="624" cy="624"/>
              <a:chOff x="2160" y="3696"/>
              <a:chExt cx="624" cy="624"/>
            </a:xfrm>
          </p:grpSpPr>
          <p:sp>
            <p:nvSpPr>
              <p:cNvPr id="1563711" name="Oval 63"/>
              <p:cNvSpPr>
                <a:spLocks noChangeArrowheads="1"/>
              </p:cNvSpPr>
              <p:nvPr/>
            </p:nvSpPr>
            <p:spPr bwMode="auto">
              <a:xfrm>
                <a:off x="2160" y="3696"/>
                <a:ext cx="624" cy="624"/>
              </a:xfrm>
              <a:prstGeom prst="ellipse">
                <a:avLst/>
              </a:prstGeom>
              <a:gradFill rotWithShape="1">
                <a:gsLst>
                  <a:gs pos="0">
                    <a:srgbClr val="FFFFFF">
                      <a:gamma/>
                      <a:shade val="46275"/>
                      <a:invGamma/>
                    </a:srgbClr>
                  </a:gs>
                  <a:gs pos="100000">
                    <a:srgbClr val="FFFFFF"/>
                  </a:gs>
                </a:gsLst>
                <a:path path="shape">
                  <a:fillToRect l="50000" t="50000" r="50000" b="50000"/>
                </a:path>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3712" name="Oval 64"/>
              <p:cNvSpPr>
                <a:spLocks noChangeArrowheads="1"/>
              </p:cNvSpPr>
              <p:nvPr/>
            </p:nvSpPr>
            <p:spPr bwMode="auto">
              <a:xfrm>
                <a:off x="2400" y="3936"/>
                <a:ext cx="144" cy="144"/>
              </a:xfrm>
              <a:prstGeom prst="ellipse">
                <a:avLst/>
              </a:prstGeom>
              <a:gradFill rotWithShape="1">
                <a:gsLst>
                  <a:gs pos="0">
                    <a:srgbClr val="FFFFFF">
                      <a:gamma/>
                      <a:shade val="46275"/>
                      <a:invGamma/>
                    </a:srgbClr>
                  </a:gs>
                  <a:gs pos="100000">
                    <a:srgbClr val="FFFFFF"/>
                  </a:gs>
                </a:gsLst>
                <a:path path="shape">
                  <a:fillToRect l="50000" t="50000" r="50000" b="50000"/>
                </a:path>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3713" name="Line 65"/>
              <p:cNvSpPr>
                <a:spLocks noChangeShapeType="1"/>
              </p:cNvSpPr>
              <p:nvPr/>
            </p:nvSpPr>
            <p:spPr bwMode="auto">
              <a:xfrm>
                <a:off x="2448" y="3696"/>
                <a:ext cx="48" cy="240"/>
              </a:xfrm>
              <a:prstGeom prst="line">
                <a:avLst/>
              </a:prstGeom>
              <a:noFill/>
              <a:ln w="12700">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3714" name="Line 66"/>
              <p:cNvSpPr>
                <a:spLocks noChangeShapeType="1"/>
              </p:cNvSpPr>
              <p:nvPr/>
            </p:nvSpPr>
            <p:spPr bwMode="auto">
              <a:xfrm flipH="1">
                <a:off x="2496" y="3696"/>
                <a:ext cx="48" cy="240"/>
              </a:xfrm>
              <a:prstGeom prst="line">
                <a:avLst/>
              </a:prstGeom>
              <a:noFill/>
              <a:ln w="12700">
                <a:solidFill>
                  <a:schemeClr val="accent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563715" name="Line 67"/>
            <p:cNvSpPr>
              <a:spLocks noChangeShapeType="1"/>
            </p:cNvSpPr>
            <p:nvPr/>
          </p:nvSpPr>
          <p:spPr bwMode="auto">
            <a:xfrm flipH="1">
              <a:off x="2496" y="3696"/>
              <a:ext cx="0" cy="240"/>
            </a:xfrm>
            <a:prstGeom prst="line">
              <a:avLst/>
            </a:prstGeom>
            <a:noFill/>
            <a:ln w="12700">
              <a:solidFill>
                <a:schemeClr val="accent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563659" name="AutoShape 11"/>
          <p:cNvSpPr>
            <a:spLocks noChangeArrowheads="1"/>
          </p:cNvSpPr>
          <p:nvPr/>
        </p:nvSpPr>
        <p:spPr bwMode="auto">
          <a:xfrm>
            <a:off x="3429000" y="4868863"/>
            <a:ext cx="1066800" cy="288925"/>
          </a:xfrm>
          <a:prstGeom prst="upDownArrow">
            <a:avLst>
              <a:gd name="adj1" fmla="val 50000"/>
              <a:gd name="adj2" fmla="val 20000"/>
            </a:avLst>
          </a:prstGeom>
          <a:solidFill>
            <a:srgbClr val="777777"/>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77777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flatTx/>
          </a:bodyPr>
          <a:lstStyle/>
          <a:p>
            <a:endParaRPr lang="zh-CN" altLang="en-US"/>
          </a:p>
        </p:txBody>
      </p:sp>
      <p:grpSp>
        <p:nvGrpSpPr>
          <p:cNvPr id="1563717" name="Group 69"/>
          <p:cNvGrpSpPr>
            <a:grpSpLocks/>
          </p:cNvGrpSpPr>
          <p:nvPr/>
        </p:nvGrpSpPr>
        <p:grpSpPr bwMode="auto">
          <a:xfrm>
            <a:off x="2555875" y="3500438"/>
            <a:ext cx="2514600" cy="1066800"/>
            <a:chOff x="1610" y="2205"/>
            <a:chExt cx="1584" cy="672"/>
          </a:xfrm>
        </p:grpSpPr>
        <p:sp>
          <p:nvSpPr>
            <p:cNvPr id="1563652" name="AutoShape 4"/>
            <p:cNvSpPr>
              <a:spLocks noChangeArrowheads="1"/>
            </p:cNvSpPr>
            <p:nvPr/>
          </p:nvSpPr>
          <p:spPr bwMode="auto">
            <a:xfrm>
              <a:off x="1610" y="2205"/>
              <a:ext cx="1584" cy="672"/>
            </a:xfrm>
            <a:prstGeom prst="bevel">
              <a:avLst>
                <a:gd name="adj" fmla="val 12500"/>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3665" name="Text Box 17"/>
            <p:cNvSpPr txBox="1">
              <a:spLocks noChangeArrowheads="1"/>
            </p:cNvSpPr>
            <p:nvPr/>
          </p:nvSpPr>
          <p:spPr bwMode="auto">
            <a:xfrm>
              <a:off x="1837" y="2296"/>
              <a:ext cx="105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宋体" pitchFamily="2" charset="-122"/>
                </a:defRPr>
              </a:lvl1pPr>
              <a:lvl2pPr marL="571500" algn="l" defTabSz="762000">
                <a:defRPr sz="2400">
                  <a:solidFill>
                    <a:schemeClr val="tx1"/>
                  </a:solidFill>
                  <a:latin typeface="Times New Roman" pitchFamily="18" charset="0"/>
                  <a:ea typeface="宋体" pitchFamily="2" charset="-122"/>
                </a:defRPr>
              </a:lvl2pPr>
              <a:lvl3pPr marL="1143000" algn="l" defTabSz="762000">
                <a:defRPr sz="2400">
                  <a:solidFill>
                    <a:schemeClr val="tx1"/>
                  </a:solidFill>
                  <a:latin typeface="Times New Roman" pitchFamily="18" charset="0"/>
                  <a:ea typeface="宋体" pitchFamily="2" charset="-122"/>
                </a:defRPr>
              </a:lvl3pPr>
              <a:lvl4pPr marL="1714500" algn="l" defTabSz="762000">
                <a:defRPr sz="2400">
                  <a:solidFill>
                    <a:schemeClr val="tx1"/>
                  </a:solidFill>
                  <a:latin typeface="Times New Roman" pitchFamily="18" charset="0"/>
                  <a:ea typeface="宋体" pitchFamily="2" charset="-122"/>
                </a:defRPr>
              </a:lvl4pPr>
              <a:lvl5pPr marL="2286000" algn="l" defTabSz="762000">
                <a:defRPr sz="2400">
                  <a:solidFill>
                    <a:schemeClr val="tx1"/>
                  </a:solidFill>
                  <a:latin typeface="Times New Roman" pitchFamily="18" charset="0"/>
                  <a:ea typeface="宋体" pitchFamily="2" charset="-122"/>
                </a:defRPr>
              </a:lvl5pPr>
              <a:lvl6pPr marL="2743200" defTabSz="762000" fontAlgn="base">
                <a:spcBef>
                  <a:spcPct val="0"/>
                </a:spcBef>
                <a:spcAft>
                  <a:spcPct val="0"/>
                </a:spcAft>
                <a:defRPr sz="2400">
                  <a:solidFill>
                    <a:schemeClr val="tx1"/>
                  </a:solidFill>
                  <a:latin typeface="Times New Roman" pitchFamily="18" charset="0"/>
                  <a:ea typeface="宋体" pitchFamily="2" charset="-122"/>
                </a:defRPr>
              </a:lvl6pPr>
              <a:lvl7pPr marL="3200400" defTabSz="762000" fontAlgn="base">
                <a:spcBef>
                  <a:spcPct val="0"/>
                </a:spcBef>
                <a:spcAft>
                  <a:spcPct val="0"/>
                </a:spcAft>
                <a:defRPr sz="2400">
                  <a:solidFill>
                    <a:schemeClr val="tx1"/>
                  </a:solidFill>
                  <a:latin typeface="Times New Roman" pitchFamily="18" charset="0"/>
                  <a:ea typeface="宋体" pitchFamily="2" charset="-122"/>
                </a:defRPr>
              </a:lvl7pPr>
              <a:lvl8pPr marL="3657600" defTabSz="762000" fontAlgn="base">
                <a:spcBef>
                  <a:spcPct val="0"/>
                </a:spcBef>
                <a:spcAft>
                  <a:spcPct val="0"/>
                </a:spcAft>
                <a:defRPr sz="2400">
                  <a:solidFill>
                    <a:schemeClr val="tx1"/>
                  </a:solidFill>
                  <a:latin typeface="Times New Roman" pitchFamily="18" charset="0"/>
                  <a:ea typeface="宋体" pitchFamily="2" charset="-122"/>
                </a:defRPr>
              </a:lvl8pPr>
              <a:lvl9pPr marL="4114800" defTabSz="762000" fontAlgn="base">
                <a:spcBef>
                  <a:spcPct val="0"/>
                </a:spcBef>
                <a:spcAft>
                  <a:spcPct val="0"/>
                </a:spcAft>
                <a:defRPr sz="2400">
                  <a:solidFill>
                    <a:schemeClr val="tx1"/>
                  </a:solidFill>
                  <a:latin typeface="Times New Roman" pitchFamily="18" charset="0"/>
                  <a:ea typeface="宋体" pitchFamily="2" charset="-122"/>
                </a:defRPr>
              </a:lvl9pPr>
            </a:lstStyle>
            <a:p>
              <a:pPr eaLnBrk="0" hangingPunct="0">
                <a:spcBef>
                  <a:spcPct val="50000"/>
                </a:spcBef>
              </a:pPr>
              <a:r>
                <a:rPr kumimoji="1" lang="en-US" altLang="zh-CN" sz="4800">
                  <a:solidFill>
                    <a:schemeClr val="accent1"/>
                  </a:solidFill>
                  <a:effectLst>
                    <a:outerShdw blurRad="38100" dist="38100" dir="2700000" algn="tl">
                      <a:srgbClr val="C0C0C0"/>
                    </a:outerShdw>
                  </a:effectLst>
                </a:rPr>
                <a:t>RAM</a:t>
              </a:r>
              <a:endParaRPr kumimoji="1" lang="en-US" altLang="zh-CN" sz="4800" b="0" i="1">
                <a:solidFill>
                  <a:schemeClr val="accent1"/>
                </a:solidFill>
              </a:endParaRPr>
            </a:p>
          </p:txBody>
        </p:sp>
      </p:grpSp>
    </p:spTree>
    <p:extLst>
      <p:ext uri="{BB962C8B-B14F-4D97-AF65-F5344CB8AC3E}">
        <p14:creationId xmlns:p14="http://schemas.microsoft.com/office/powerpoint/2010/main" val="1808250860"/>
      </p:ext>
    </p:extLst>
  </p:cSld>
  <p:clrMapOvr>
    <a:masterClrMapping/>
  </p:clrMapOvr>
  <mc:AlternateContent xmlns:mc="http://schemas.openxmlformats.org/markup-compatibility/2006" xmlns:p14="http://schemas.microsoft.com/office/powerpoint/2010/main">
    <mc:Choice Requires="p14">
      <p:transition spd="slow" p14:dur="3000" advTm="1000">
        <p14:shred/>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63660"/>
                                        </p:tgtEl>
                                        <p:attrNameLst>
                                          <p:attrName>style.visibility</p:attrName>
                                        </p:attrNameLst>
                                      </p:cBhvr>
                                      <p:to>
                                        <p:strVal val="visible"/>
                                      </p:to>
                                    </p:set>
                                    <p:anim calcmode="lin" valueType="num">
                                      <p:cBhvr additive="base">
                                        <p:cTn id="7" dur="500" fill="hold"/>
                                        <p:tgtEl>
                                          <p:spTgt spid="1563660"/>
                                        </p:tgtEl>
                                        <p:attrNameLst>
                                          <p:attrName>ppt_x</p:attrName>
                                        </p:attrNameLst>
                                      </p:cBhvr>
                                      <p:tavLst>
                                        <p:tav tm="0">
                                          <p:val>
                                            <p:strVal val="#ppt_x"/>
                                          </p:val>
                                        </p:tav>
                                        <p:tav tm="100000">
                                          <p:val>
                                            <p:strVal val="#ppt_x"/>
                                          </p:val>
                                        </p:tav>
                                      </p:tavLst>
                                    </p:anim>
                                    <p:anim calcmode="lin" valueType="num">
                                      <p:cBhvr additive="base">
                                        <p:cTn id="8" dur="500" fill="hold"/>
                                        <p:tgtEl>
                                          <p:spTgt spid="15636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63657"/>
                                        </p:tgtEl>
                                        <p:attrNameLst>
                                          <p:attrName>style.visibility</p:attrName>
                                        </p:attrNameLst>
                                      </p:cBhvr>
                                      <p:to>
                                        <p:strVal val="visible"/>
                                      </p:to>
                                    </p:set>
                                    <p:anim calcmode="lin" valueType="num">
                                      <p:cBhvr additive="base">
                                        <p:cTn id="11" dur="500" fill="hold"/>
                                        <p:tgtEl>
                                          <p:spTgt spid="1563657"/>
                                        </p:tgtEl>
                                        <p:attrNameLst>
                                          <p:attrName>ppt_x</p:attrName>
                                        </p:attrNameLst>
                                      </p:cBhvr>
                                      <p:tavLst>
                                        <p:tav tm="0">
                                          <p:val>
                                            <p:strVal val="#ppt_x"/>
                                          </p:val>
                                        </p:tav>
                                        <p:tav tm="100000">
                                          <p:val>
                                            <p:strVal val="#ppt_x"/>
                                          </p:val>
                                        </p:tav>
                                      </p:tavLst>
                                    </p:anim>
                                    <p:anim calcmode="lin" valueType="num">
                                      <p:cBhvr additive="base">
                                        <p:cTn id="12" dur="500" fill="hold"/>
                                        <p:tgtEl>
                                          <p:spTgt spid="1563657"/>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563663"/>
                                        </p:tgtEl>
                                        <p:attrNameLst>
                                          <p:attrName>style.visibility</p:attrName>
                                        </p:attrNameLst>
                                      </p:cBhvr>
                                      <p:to>
                                        <p:strVal val="visible"/>
                                      </p:to>
                                    </p:set>
                                    <p:anim calcmode="lin" valueType="num">
                                      <p:cBhvr additive="base">
                                        <p:cTn id="16" dur="500" fill="hold"/>
                                        <p:tgtEl>
                                          <p:spTgt spid="1563663"/>
                                        </p:tgtEl>
                                        <p:attrNameLst>
                                          <p:attrName>ppt_x</p:attrName>
                                        </p:attrNameLst>
                                      </p:cBhvr>
                                      <p:tavLst>
                                        <p:tav tm="0">
                                          <p:val>
                                            <p:strVal val="#ppt_x"/>
                                          </p:val>
                                        </p:tav>
                                        <p:tav tm="100000">
                                          <p:val>
                                            <p:strVal val="#ppt_x"/>
                                          </p:val>
                                        </p:tav>
                                      </p:tavLst>
                                    </p:anim>
                                    <p:anim calcmode="lin" valueType="num">
                                      <p:cBhvr additive="base">
                                        <p:cTn id="17" dur="500" fill="hold"/>
                                        <p:tgtEl>
                                          <p:spTgt spid="156366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563651"/>
                                        </p:tgtEl>
                                        <p:attrNameLst>
                                          <p:attrName>style.visibility</p:attrName>
                                        </p:attrNameLst>
                                      </p:cBhvr>
                                      <p:to>
                                        <p:strVal val="visible"/>
                                      </p:to>
                                    </p:set>
                                    <p:anim calcmode="lin" valueType="num">
                                      <p:cBhvr additive="base">
                                        <p:cTn id="20" dur="500" fill="hold"/>
                                        <p:tgtEl>
                                          <p:spTgt spid="1563651"/>
                                        </p:tgtEl>
                                        <p:attrNameLst>
                                          <p:attrName>ppt_x</p:attrName>
                                        </p:attrNameLst>
                                      </p:cBhvr>
                                      <p:tavLst>
                                        <p:tav tm="0">
                                          <p:val>
                                            <p:strVal val="#ppt_x"/>
                                          </p:val>
                                        </p:tav>
                                        <p:tav tm="100000">
                                          <p:val>
                                            <p:strVal val="#ppt_x"/>
                                          </p:val>
                                        </p:tav>
                                      </p:tavLst>
                                    </p:anim>
                                    <p:anim calcmode="lin" valueType="num">
                                      <p:cBhvr additive="base">
                                        <p:cTn id="21" dur="500" fill="hold"/>
                                        <p:tgtEl>
                                          <p:spTgt spid="1563651"/>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00"/>
                            </p:stCondLst>
                            <p:childTnLst>
                              <p:par>
                                <p:cTn id="23" presetID="2" presetClass="entr" presetSubtype="4" fill="hold" nodeType="afterEffect">
                                  <p:stCondLst>
                                    <p:cond delay="0"/>
                                  </p:stCondLst>
                                  <p:childTnLst>
                                    <p:set>
                                      <p:cBhvr>
                                        <p:cTn id="24" dur="1" fill="hold">
                                          <p:stCondLst>
                                            <p:cond delay="0"/>
                                          </p:stCondLst>
                                        </p:cTn>
                                        <p:tgtEl>
                                          <p:spTgt spid="1563716"/>
                                        </p:tgtEl>
                                        <p:attrNameLst>
                                          <p:attrName>style.visibility</p:attrName>
                                        </p:attrNameLst>
                                      </p:cBhvr>
                                      <p:to>
                                        <p:strVal val="visible"/>
                                      </p:to>
                                    </p:set>
                                    <p:anim calcmode="lin" valueType="num">
                                      <p:cBhvr additive="base">
                                        <p:cTn id="25" dur="500" fill="hold"/>
                                        <p:tgtEl>
                                          <p:spTgt spid="1563716"/>
                                        </p:tgtEl>
                                        <p:attrNameLst>
                                          <p:attrName>ppt_x</p:attrName>
                                        </p:attrNameLst>
                                      </p:cBhvr>
                                      <p:tavLst>
                                        <p:tav tm="0">
                                          <p:val>
                                            <p:strVal val="#ppt_x"/>
                                          </p:val>
                                        </p:tav>
                                        <p:tav tm="100000">
                                          <p:val>
                                            <p:strVal val="#ppt_x"/>
                                          </p:val>
                                        </p:tav>
                                      </p:tavLst>
                                    </p:anim>
                                    <p:anim calcmode="lin" valueType="num">
                                      <p:cBhvr additive="base">
                                        <p:cTn id="26" dur="500" fill="hold"/>
                                        <p:tgtEl>
                                          <p:spTgt spid="1563716"/>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500"/>
                            </p:stCondLst>
                            <p:childTnLst>
                              <p:par>
                                <p:cTn id="28" presetID="2" presetClass="entr" presetSubtype="4" fill="hold" nodeType="afterEffect">
                                  <p:stCondLst>
                                    <p:cond delay="0"/>
                                  </p:stCondLst>
                                  <p:childTnLst>
                                    <p:set>
                                      <p:cBhvr>
                                        <p:cTn id="29" dur="1" fill="hold">
                                          <p:stCondLst>
                                            <p:cond delay="0"/>
                                          </p:stCondLst>
                                        </p:cTn>
                                        <p:tgtEl>
                                          <p:spTgt spid="1563717"/>
                                        </p:tgtEl>
                                        <p:attrNameLst>
                                          <p:attrName>style.visibility</p:attrName>
                                        </p:attrNameLst>
                                      </p:cBhvr>
                                      <p:to>
                                        <p:strVal val="visible"/>
                                      </p:to>
                                    </p:set>
                                    <p:anim calcmode="lin" valueType="num">
                                      <p:cBhvr additive="base">
                                        <p:cTn id="30" dur="500" fill="hold"/>
                                        <p:tgtEl>
                                          <p:spTgt spid="1563717"/>
                                        </p:tgtEl>
                                        <p:attrNameLst>
                                          <p:attrName>ppt_x</p:attrName>
                                        </p:attrNameLst>
                                      </p:cBhvr>
                                      <p:tavLst>
                                        <p:tav tm="0">
                                          <p:val>
                                            <p:strVal val="#ppt_x"/>
                                          </p:val>
                                        </p:tav>
                                        <p:tav tm="100000">
                                          <p:val>
                                            <p:strVal val="#ppt_x"/>
                                          </p:val>
                                        </p:tav>
                                      </p:tavLst>
                                    </p:anim>
                                    <p:anim calcmode="lin" valueType="num">
                                      <p:cBhvr additive="base">
                                        <p:cTn id="31" dur="500" fill="hold"/>
                                        <p:tgtEl>
                                          <p:spTgt spid="1563717"/>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1563658"/>
                                        </p:tgtEl>
                                        <p:attrNameLst>
                                          <p:attrName>style.visibility</p:attrName>
                                        </p:attrNameLst>
                                      </p:cBhvr>
                                      <p:to>
                                        <p:strVal val="visible"/>
                                      </p:to>
                                    </p:set>
                                    <p:anim calcmode="lin" valueType="num">
                                      <p:cBhvr additive="base">
                                        <p:cTn id="35" dur="500" fill="hold"/>
                                        <p:tgtEl>
                                          <p:spTgt spid="1563658"/>
                                        </p:tgtEl>
                                        <p:attrNameLst>
                                          <p:attrName>ppt_x</p:attrName>
                                        </p:attrNameLst>
                                      </p:cBhvr>
                                      <p:tavLst>
                                        <p:tav tm="0">
                                          <p:val>
                                            <p:strVal val="#ppt_x"/>
                                          </p:val>
                                        </p:tav>
                                        <p:tav tm="100000">
                                          <p:val>
                                            <p:strVal val="#ppt_x"/>
                                          </p:val>
                                        </p:tav>
                                      </p:tavLst>
                                    </p:anim>
                                    <p:anim calcmode="lin" valueType="num">
                                      <p:cBhvr additive="base">
                                        <p:cTn id="36" dur="500" fill="hold"/>
                                        <p:tgtEl>
                                          <p:spTgt spid="1563658"/>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1563661"/>
                                        </p:tgtEl>
                                        <p:attrNameLst>
                                          <p:attrName>style.visibility</p:attrName>
                                        </p:attrNameLst>
                                      </p:cBhvr>
                                      <p:to>
                                        <p:strVal val="visible"/>
                                      </p:to>
                                    </p:set>
                                    <p:anim calcmode="lin" valueType="num">
                                      <p:cBhvr additive="base">
                                        <p:cTn id="40" dur="500" fill="hold"/>
                                        <p:tgtEl>
                                          <p:spTgt spid="1563661"/>
                                        </p:tgtEl>
                                        <p:attrNameLst>
                                          <p:attrName>ppt_x</p:attrName>
                                        </p:attrNameLst>
                                      </p:cBhvr>
                                      <p:tavLst>
                                        <p:tav tm="0">
                                          <p:val>
                                            <p:strVal val="#ppt_x"/>
                                          </p:val>
                                        </p:tav>
                                        <p:tav tm="100000">
                                          <p:val>
                                            <p:strVal val="#ppt_x"/>
                                          </p:val>
                                        </p:tav>
                                      </p:tavLst>
                                    </p:anim>
                                    <p:anim calcmode="lin" valueType="num">
                                      <p:cBhvr additive="base">
                                        <p:cTn id="41" dur="500" fill="hold"/>
                                        <p:tgtEl>
                                          <p:spTgt spid="156366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63654"/>
                                        </p:tgtEl>
                                        <p:attrNameLst>
                                          <p:attrName>style.visibility</p:attrName>
                                        </p:attrNameLst>
                                      </p:cBhvr>
                                      <p:to>
                                        <p:strVal val="visible"/>
                                      </p:to>
                                    </p:set>
                                    <p:anim calcmode="lin" valueType="num">
                                      <p:cBhvr additive="base">
                                        <p:cTn id="44" dur="500" fill="hold"/>
                                        <p:tgtEl>
                                          <p:spTgt spid="1563654"/>
                                        </p:tgtEl>
                                        <p:attrNameLst>
                                          <p:attrName>ppt_x</p:attrName>
                                        </p:attrNameLst>
                                      </p:cBhvr>
                                      <p:tavLst>
                                        <p:tav tm="0">
                                          <p:val>
                                            <p:strVal val="#ppt_x"/>
                                          </p:val>
                                        </p:tav>
                                        <p:tav tm="100000">
                                          <p:val>
                                            <p:strVal val="#ppt_x"/>
                                          </p:val>
                                        </p:tav>
                                      </p:tavLst>
                                    </p:anim>
                                    <p:anim calcmode="lin" valueType="num">
                                      <p:cBhvr additive="base">
                                        <p:cTn id="45" dur="500" fill="hold"/>
                                        <p:tgtEl>
                                          <p:spTgt spid="1563654"/>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1563662"/>
                                        </p:tgtEl>
                                        <p:attrNameLst>
                                          <p:attrName>style.visibility</p:attrName>
                                        </p:attrNameLst>
                                      </p:cBhvr>
                                      <p:to>
                                        <p:strVal val="visible"/>
                                      </p:to>
                                    </p:set>
                                    <p:anim calcmode="lin" valueType="num">
                                      <p:cBhvr additive="base">
                                        <p:cTn id="49" dur="500" fill="hold"/>
                                        <p:tgtEl>
                                          <p:spTgt spid="1563662"/>
                                        </p:tgtEl>
                                        <p:attrNameLst>
                                          <p:attrName>ppt_x</p:attrName>
                                        </p:attrNameLst>
                                      </p:cBhvr>
                                      <p:tavLst>
                                        <p:tav tm="0">
                                          <p:val>
                                            <p:strVal val="#ppt_x"/>
                                          </p:val>
                                        </p:tav>
                                        <p:tav tm="100000">
                                          <p:val>
                                            <p:strVal val="#ppt_x"/>
                                          </p:val>
                                        </p:tav>
                                      </p:tavLst>
                                    </p:anim>
                                    <p:anim calcmode="lin" valueType="num">
                                      <p:cBhvr additive="base">
                                        <p:cTn id="50" dur="500" fill="hold"/>
                                        <p:tgtEl>
                                          <p:spTgt spid="156366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63656"/>
                                        </p:tgtEl>
                                        <p:attrNameLst>
                                          <p:attrName>style.visibility</p:attrName>
                                        </p:attrNameLst>
                                      </p:cBhvr>
                                      <p:to>
                                        <p:strVal val="visible"/>
                                      </p:to>
                                    </p:set>
                                    <p:anim calcmode="lin" valueType="num">
                                      <p:cBhvr additive="base">
                                        <p:cTn id="53" dur="500" fill="hold"/>
                                        <p:tgtEl>
                                          <p:spTgt spid="1563656"/>
                                        </p:tgtEl>
                                        <p:attrNameLst>
                                          <p:attrName>ppt_x</p:attrName>
                                        </p:attrNameLst>
                                      </p:cBhvr>
                                      <p:tavLst>
                                        <p:tav tm="0">
                                          <p:val>
                                            <p:strVal val="#ppt_x"/>
                                          </p:val>
                                        </p:tav>
                                        <p:tav tm="100000">
                                          <p:val>
                                            <p:strVal val="#ppt_x"/>
                                          </p:val>
                                        </p:tav>
                                      </p:tavLst>
                                    </p:anim>
                                    <p:anim calcmode="lin" valueType="num">
                                      <p:cBhvr additive="base">
                                        <p:cTn id="54" dur="500" fill="hold"/>
                                        <p:tgtEl>
                                          <p:spTgt spid="15636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63655"/>
                                        </p:tgtEl>
                                        <p:attrNameLst>
                                          <p:attrName>style.visibility</p:attrName>
                                        </p:attrNameLst>
                                      </p:cBhvr>
                                      <p:to>
                                        <p:strVal val="visible"/>
                                      </p:to>
                                    </p:set>
                                    <p:anim calcmode="lin" valueType="num">
                                      <p:cBhvr additive="base">
                                        <p:cTn id="57" dur="500" fill="hold"/>
                                        <p:tgtEl>
                                          <p:spTgt spid="1563655"/>
                                        </p:tgtEl>
                                        <p:attrNameLst>
                                          <p:attrName>ppt_x</p:attrName>
                                        </p:attrNameLst>
                                      </p:cBhvr>
                                      <p:tavLst>
                                        <p:tav tm="0">
                                          <p:val>
                                            <p:strVal val="#ppt_x"/>
                                          </p:val>
                                        </p:tav>
                                        <p:tav tm="100000">
                                          <p:val>
                                            <p:strVal val="#ppt_x"/>
                                          </p:val>
                                        </p:tav>
                                      </p:tavLst>
                                    </p:anim>
                                    <p:anim calcmode="lin" valueType="num">
                                      <p:cBhvr additive="base">
                                        <p:cTn id="58" dur="500" fill="hold"/>
                                        <p:tgtEl>
                                          <p:spTgt spid="1563655"/>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3500"/>
                            </p:stCondLst>
                            <p:childTnLst>
                              <p:par>
                                <p:cTn id="60" presetID="3" presetClass="entr" presetSubtype="10" fill="hold" grpId="0" nodeType="afterEffect">
                                  <p:stCondLst>
                                    <p:cond delay="0"/>
                                  </p:stCondLst>
                                  <p:childTnLst>
                                    <p:set>
                                      <p:cBhvr>
                                        <p:cTn id="61" dur="1" fill="hold">
                                          <p:stCondLst>
                                            <p:cond delay="0"/>
                                          </p:stCondLst>
                                        </p:cTn>
                                        <p:tgtEl>
                                          <p:spTgt spid="1563668"/>
                                        </p:tgtEl>
                                        <p:attrNameLst>
                                          <p:attrName>style.visibility</p:attrName>
                                        </p:attrNameLst>
                                      </p:cBhvr>
                                      <p:to>
                                        <p:strVal val="visible"/>
                                      </p:to>
                                    </p:set>
                                    <p:animEffect transition="in" filter="blinds(horizontal)">
                                      <p:cBhvr>
                                        <p:cTn id="62" dur="500"/>
                                        <p:tgtEl>
                                          <p:spTgt spid="156366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563666"/>
                                        </p:tgtEl>
                                        <p:attrNameLst>
                                          <p:attrName>style.visibility</p:attrName>
                                        </p:attrNameLst>
                                      </p:cBhvr>
                                      <p:to>
                                        <p:strVal val="visible"/>
                                      </p:to>
                                    </p:set>
                                    <p:animEffect transition="in" filter="blinds(horizontal)">
                                      <p:cBhvr>
                                        <p:cTn id="65" dur="500"/>
                                        <p:tgtEl>
                                          <p:spTgt spid="156366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563699"/>
                                        </p:tgtEl>
                                        <p:attrNameLst>
                                          <p:attrName>style.visibility</p:attrName>
                                        </p:attrNameLst>
                                      </p:cBhvr>
                                      <p:to>
                                        <p:strVal val="visible"/>
                                      </p:to>
                                    </p:set>
                                    <p:animEffect transition="in" filter="blinds(horizontal)">
                                      <p:cBhvr>
                                        <p:cTn id="68" dur="500"/>
                                        <p:tgtEl>
                                          <p:spTgt spid="1563699"/>
                                        </p:tgtEl>
                                      </p:cBhvr>
                                    </p:animEffect>
                                  </p:childTnLst>
                                </p:cTn>
                              </p:par>
                              <p:par>
                                <p:cTn id="69" presetID="3" presetClass="entr" presetSubtype="10" fill="hold" nodeType="withEffect">
                                  <p:stCondLst>
                                    <p:cond delay="0"/>
                                  </p:stCondLst>
                                  <p:childTnLst>
                                    <p:set>
                                      <p:cBhvr>
                                        <p:cTn id="70" dur="1" fill="hold">
                                          <p:stCondLst>
                                            <p:cond delay="0"/>
                                          </p:stCondLst>
                                        </p:cTn>
                                        <p:tgtEl>
                                          <p:spTgt spid="1563694"/>
                                        </p:tgtEl>
                                        <p:attrNameLst>
                                          <p:attrName>style.visibility</p:attrName>
                                        </p:attrNameLst>
                                      </p:cBhvr>
                                      <p:to>
                                        <p:strVal val="visible"/>
                                      </p:to>
                                    </p:set>
                                    <p:animEffect transition="in" filter="blinds(horizontal)">
                                      <p:cBhvr>
                                        <p:cTn id="71" dur="500"/>
                                        <p:tgtEl>
                                          <p:spTgt spid="1563694"/>
                                        </p:tgtEl>
                                      </p:cBhvr>
                                    </p:animEffect>
                                  </p:childTnLst>
                                </p:cTn>
                              </p:par>
                              <p:par>
                                <p:cTn id="72" presetID="3" presetClass="entr" presetSubtype="10" fill="hold" nodeType="withEffect">
                                  <p:stCondLst>
                                    <p:cond delay="0"/>
                                  </p:stCondLst>
                                  <p:childTnLst>
                                    <p:set>
                                      <p:cBhvr>
                                        <p:cTn id="73" dur="1" fill="hold">
                                          <p:stCondLst>
                                            <p:cond delay="0"/>
                                          </p:stCondLst>
                                        </p:cTn>
                                        <p:tgtEl>
                                          <p:spTgt spid="1563709"/>
                                        </p:tgtEl>
                                        <p:attrNameLst>
                                          <p:attrName>style.visibility</p:attrName>
                                        </p:attrNameLst>
                                      </p:cBhvr>
                                      <p:to>
                                        <p:strVal val="visible"/>
                                      </p:to>
                                    </p:set>
                                    <p:animEffect transition="in" filter="blinds(horizontal)">
                                      <p:cBhvr>
                                        <p:cTn id="74" dur="500"/>
                                        <p:tgtEl>
                                          <p:spTgt spid="1563709"/>
                                        </p:tgtEl>
                                      </p:cBhvr>
                                    </p:animEffect>
                                  </p:childTnLst>
                                </p:cTn>
                              </p:par>
                              <p:par>
                                <p:cTn id="75" presetID="3" presetClass="entr" presetSubtype="10" fill="hold" nodeType="withEffect">
                                  <p:stCondLst>
                                    <p:cond delay="0"/>
                                  </p:stCondLst>
                                  <p:childTnLst>
                                    <p:set>
                                      <p:cBhvr>
                                        <p:cTn id="76" dur="1" fill="hold">
                                          <p:stCondLst>
                                            <p:cond delay="0"/>
                                          </p:stCondLst>
                                        </p:cTn>
                                        <p:tgtEl>
                                          <p:spTgt spid="1563700"/>
                                        </p:tgtEl>
                                        <p:attrNameLst>
                                          <p:attrName>style.visibility</p:attrName>
                                        </p:attrNameLst>
                                      </p:cBhvr>
                                      <p:to>
                                        <p:strVal val="visible"/>
                                      </p:to>
                                    </p:set>
                                    <p:animEffect transition="in" filter="blinds(horizontal)">
                                      <p:cBhvr>
                                        <p:cTn id="77" dur="500"/>
                                        <p:tgtEl>
                                          <p:spTgt spid="1563700"/>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563667"/>
                                        </p:tgtEl>
                                        <p:attrNameLst>
                                          <p:attrName>style.visibility</p:attrName>
                                        </p:attrNameLst>
                                      </p:cBhvr>
                                      <p:to>
                                        <p:strVal val="visible"/>
                                      </p:to>
                                    </p:set>
                                    <p:animEffect transition="in" filter="blinds(horizontal)">
                                      <p:cBhvr>
                                        <p:cTn id="80" dur="500"/>
                                        <p:tgtEl>
                                          <p:spTgt spid="1563667"/>
                                        </p:tgtEl>
                                      </p:cBhvr>
                                    </p:animEffect>
                                  </p:childTnLst>
                                </p:cTn>
                              </p:par>
                              <p:par>
                                <p:cTn id="81" presetID="3" presetClass="entr" presetSubtype="10" fill="hold" nodeType="withEffect">
                                  <p:stCondLst>
                                    <p:cond delay="0"/>
                                  </p:stCondLst>
                                  <p:childTnLst>
                                    <p:set>
                                      <p:cBhvr>
                                        <p:cTn id="82" dur="1" fill="hold">
                                          <p:stCondLst>
                                            <p:cond delay="0"/>
                                          </p:stCondLst>
                                        </p:cTn>
                                        <p:tgtEl>
                                          <p:spTgt spid="1563704"/>
                                        </p:tgtEl>
                                        <p:attrNameLst>
                                          <p:attrName>style.visibility</p:attrName>
                                        </p:attrNameLst>
                                      </p:cBhvr>
                                      <p:to>
                                        <p:strVal val="visible"/>
                                      </p:to>
                                    </p:set>
                                    <p:animEffect transition="in" filter="blinds(horizontal)">
                                      <p:cBhvr>
                                        <p:cTn id="83" dur="500"/>
                                        <p:tgtEl>
                                          <p:spTgt spid="1563704"/>
                                        </p:tgtEl>
                                      </p:cBhvr>
                                    </p:animEffect>
                                  </p:childTnLst>
                                </p:cTn>
                              </p:par>
                            </p:childTnLst>
                          </p:cTn>
                        </p:par>
                        <p:par>
                          <p:cTn id="84" fill="hold" nodeType="afterGroup">
                            <p:stCondLst>
                              <p:cond delay="4000"/>
                            </p:stCondLst>
                            <p:childTnLst>
                              <p:par>
                                <p:cTn id="85" presetID="2" presetClass="entr" presetSubtype="4" fill="hold" grpId="0" nodeType="afterEffect">
                                  <p:stCondLst>
                                    <p:cond delay="0"/>
                                  </p:stCondLst>
                                  <p:childTnLst>
                                    <p:set>
                                      <p:cBhvr>
                                        <p:cTn id="86" dur="1" fill="hold">
                                          <p:stCondLst>
                                            <p:cond delay="0"/>
                                          </p:stCondLst>
                                        </p:cTn>
                                        <p:tgtEl>
                                          <p:spTgt spid="1563659"/>
                                        </p:tgtEl>
                                        <p:attrNameLst>
                                          <p:attrName>style.visibility</p:attrName>
                                        </p:attrNameLst>
                                      </p:cBhvr>
                                      <p:to>
                                        <p:strVal val="visible"/>
                                      </p:to>
                                    </p:set>
                                    <p:anim calcmode="lin" valueType="num">
                                      <p:cBhvr additive="base">
                                        <p:cTn id="87" dur="500" fill="hold"/>
                                        <p:tgtEl>
                                          <p:spTgt spid="1563659"/>
                                        </p:tgtEl>
                                        <p:attrNameLst>
                                          <p:attrName>ppt_x</p:attrName>
                                        </p:attrNameLst>
                                      </p:cBhvr>
                                      <p:tavLst>
                                        <p:tav tm="0">
                                          <p:val>
                                            <p:strVal val="#ppt_x"/>
                                          </p:val>
                                        </p:tav>
                                        <p:tav tm="100000">
                                          <p:val>
                                            <p:strVal val="#ppt_x"/>
                                          </p:val>
                                        </p:tav>
                                      </p:tavLst>
                                    </p:anim>
                                    <p:anim calcmode="lin" valueType="num">
                                      <p:cBhvr additive="base">
                                        <p:cTn id="88" dur="500" fill="hold"/>
                                        <p:tgtEl>
                                          <p:spTgt spid="1563659"/>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4500"/>
                            </p:stCondLst>
                            <p:childTnLst>
                              <p:par>
                                <p:cTn id="90" presetID="2" presetClass="entr" presetSubtype="4" fill="hold" grpId="0" nodeType="afterEffect">
                                  <p:stCondLst>
                                    <p:cond delay="0"/>
                                  </p:stCondLst>
                                  <p:childTnLst>
                                    <p:set>
                                      <p:cBhvr>
                                        <p:cTn id="91" dur="1" fill="hold">
                                          <p:stCondLst>
                                            <p:cond delay="0"/>
                                          </p:stCondLst>
                                        </p:cTn>
                                        <p:tgtEl>
                                          <p:spTgt spid="1563679"/>
                                        </p:tgtEl>
                                        <p:attrNameLst>
                                          <p:attrName>style.visibility</p:attrName>
                                        </p:attrNameLst>
                                      </p:cBhvr>
                                      <p:to>
                                        <p:strVal val="visible"/>
                                      </p:to>
                                    </p:set>
                                    <p:anim calcmode="lin" valueType="num">
                                      <p:cBhvr additive="base">
                                        <p:cTn id="92" dur="500" fill="hold"/>
                                        <p:tgtEl>
                                          <p:spTgt spid="1563679"/>
                                        </p:tgtEl>
                                        <p:attrNameLst>
                                          <p:attrName>ppt_x</p:attrName>
                                        </p:attrNameLst>
                                      </p:cBhvr>
                                      <p:tavLst>
                                        <p:tav tm="0">
                                          <p:val>
                                            <p:strVal val="#ppt_x"/>
                                          </p:val>
                                        </p:tav>
                                        <p:tav tm="100000">
                                          <p:val>
                                            <p:strVal val="#ppt_x"/>
                                          </p:val>
                                        </p:tav>
                                      </p:tavLst>
                                    </p:anim>
                                    <p:anim calcmode="lin" valueType="num">
                                      <p:cBhvr additive="base">
                                        <p:cTn id="93" dur="500" fill="hold"/>
                                        <p:tgtEl>
                                          <p:spTgt spid="1563679"/>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563678"/>
                                        </p:tgtEl>
                                        <p:attrNameLst>
                                          <p:attrName>style.visibility</p:attrName>
                                        </p:attrNameLst>
                                      </p:cBhvr>
                                      <p:to>
                                        <p:strVal val="visible"/>
                                      </p:to>
                                    </p:set>
                                    <p:anim calcmode="lin" valueType="num">
                                      <p:cBhvr additive="base">
                                        <p:cTn id="96" dur="500" fill="hold"/>
                                        <p:tgtEl>
                                          <p:spTgt spid="1563678"/>
                                        </p:tgtEl>
                                        <p:attrNameLst>
                                          <p:attrName>ppt_x</p:attrName>
                                        </p:attrNameLst>
                                      </p:cBhvr>
                                      <p:tavLst>
                                        <p:tav tm="0">
                                          <p:val>
                                            <p:strVal val="#ppt_x"/>
                                          </p:val>
                                        </p:tav>
                                        <p:tav tm="100000">
                                          <p:val>
                                            <p:strVal val="#ppt_x"/>
                                          </p:val>
                                        </p:tav>
                                      </p:tavLst>
                                    </p:anim>
                                    <p:anim calcmode="lin" valueType="num">
                                      <p:cBhvr additive="base">
                                        <p:cTn id="97" dur="500" fill="hold"/>
                                        <p:tgtEl>
                                          <p:spTgt spid="1563678"/>
                                        </p:tgtEl>
                                        <p:attrNameLst>
                                          <p:attrName>ppt_y</p:attrName>
                                        </p:attrNameLst>
                                      </p:cBhvr>
                                      <p:tavLst>
                                        <p:tav tm="0">
                                          <p:val>
                                            <p:strVal val="1+#ppt_h/2"/>
                                          </p:val>
                                        </p:tav>
                                        <p:tav tm="100000">
                                          <p:val>
                                            <p:strVal val="#ppt_y"/>
                                          </p:val>
                                        </p:tav>
                                      </p:tavLst>
                                    </p:anim>
                                  </p:childTnLst>
                                </p:cTn>
                              </p:par>
                            </p:childTnLst>
                          </p:cTn>
                        </p:par>
                        <p:par>
                          <p:cTn id="98" fill="hold" nodeType="afterGroup">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1563681"/>
                                        </p:tgtEl>
                                        <p:attrNameLst>
                                          <p:attrName>style.visibility</p:attrName>
                                        </p:attrNameLst>
                                      </p:cBhvr>
                                      <p:to>
                                        <p:strVal val="visible"/>
                                      </p:to>
                                    </p:set>
                                    <p:anim calcmode="lin" valueType="num">
                                      <p:cBhvr additive="base">
                                        <p:cTn id="101" dur="500" fill="hold"/>
                                        <p:tgtEl>
                                          <p:spTgt spid="1563681"/>
                                        </p:tgtEl>
                                        <p:attrNameLst>
                                          <p:attrName>ppt_x</p:attrName>
                                        </p:attrNameLst>
                                      </p:cBhvr>
                                      <p:tavLst>
                                        <p:tav tm="0">
                                          <p:val>
                                            <p:strVal val="#ppt_x"/>
                                          </p:val>
                                        </p:tav>
                                        <p:tav tm="100000">
                                          <p:val>
                                            <p:strVal val="#ppt_x"/>
                                          </p:val>
                                        </p:tav>
                                      </p:tavLst>
                                    </p:anim>
                                    <p:anim calcmode="lin" valueType="num">
                                      <p:cBhvr additive="base">
                                        <p:cTn id="102" dur="500" fill="hold"/>
                                        <p:tgtEl>
                                          <p:spTgt spid="156368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563680"/>
                                        </p:tgtEl>
                                        <p:attrNameLst>
                                          <p:attrName>style.visibility</p:attrName>
                                        </p:attrNameLst>
                                      </p:cBhvr>
                                      <p:to>
                                        <p:strVal val="visible"/>
                                      </p:to>
                                    </p:set>
                                    <p:anim calcmode="lin" valueType="num">
                                      <p:cBhvr additive="base">
                                        <p:cTn id="105" dur="500" fill="hold"/>
                                        <p:tgtEl>
                                          <p:spTgt spid="1563680"/>
                                        </p:tgtEl>
                                        <p:attrNameLst>
                                          <p:attrName>ppt_x</p:attrName>
                                        </p:attrNameLst>
                                      </p:cBhvr>
                                      <p:tavLst>
                                        <p:tav tm="0">
                                          <p:val>
                                            <p:strVal val="#ppt_x"/>
                                          </p:val>
                                        </p:tav>
                                        <p:tav tm="100000">
                                          <p:val>
                                            <p:strVal val="#ppt_x"/>
                                          </p:val>
                                        </p:tav>
                                      </p:tavLst>
                                    </p:anim>
                                    <p:anim calcmode="lin" valueType="num">
                                      <p:cBhvr additive="base">
                                        <p:cTn id="106" dur="500" fill="hold"/>
                                        <p:tgtEl>
                                          <p:spTgt spid="1563680"/>
                                        </p:tgtEl>
                                        <p:attrNameLst>
                                          <p:attrName>ppt_y</p:attrName>
                                        </p:attrNameLst>
                                      </p:cBhvr>
                                      <p:tavLst>
                                        <p:tav tm="0">
                                          <p:val>
                                            <p:strVal val="1+#ppt_h/2"/>
                                          </p:val>
                                        </p:tav>
                                        <p:tav tm="100000">
                                          <p:val>
                                            <p:strVal val="#ppt_y"/>
                                          </p:val>
                                        </p:tav>
                                      </p:tavLst>
                                    </p:anim>
                                  </p:childTnLst>
                                </p:cTn>
                              </p:par>
                            </p:childTnLst>
                          </p:cTn>
                        </p:par>
                        <p:par>
                          <p:cTn id="107" fill="hold" nodeType="afterGroup">
                            <p:stCondLst>
                              <p:cond delay="5500"/>
                            </p:stCondLst>
                            <p:childTnLst>
                              <p:par>
                                <p:cTn id="108" presetID="2" presetClass="entr" presetSubtype="4" fill="hold" grpId="0" nodeType="afterEffect">
                                  <p:stCondLst>
                                    <p:cond delay="0"/>
                                  </p:stCondLst>
                                  <p:childTnLst>
                                    <p:set>
                                      <p:cBhvr>
                                        <p:cTn id="109" dur="1" fill="hold">
                                          <p:stCondLst>
                                            <p:cond delay="0"/>
                                          </p:stCondLst>
                                        </p:cTn>
                                        <p:tgtEl>
                                          <p:spTgt spid="1563682"/>
                                        </p:tgtEl>
                                        <p:attrNameLst>
                                          <p:attrName>style.visibility</p:attrName>
                                        </p:attrNameLst>
                                      </p:cBhvr>
                                      <p:to>
                                        <p:strVal val="visible"/>
                                      </p:to>
                                    </p:set>
                                    <p:anim calcmode="lin" valueType="num">
                                      <p:cBhvr additive="base">
                                        <p:cTn id="110" dur="500" fill="hold"/>
                                        <p:tgtEl>
                                          <p:spTgt spid="1563682"/>
                                        </p:tgtEl>
                                        <p:attrNameLst>
                                          <p:attrName>ppt_x</p:attrName>
                                        </p:attrNameLst>
                                      </p:cBhvr>
                                      <p:tavLst>
                                        <p:tav tm="0">
                                          <p:val>
                                            <p:strVal val="#ppt_x"/>
                                          </p:val>
                                        </p:tav>
                                        <p:tav tm="100000">
                                          <p:val>
                                            <p:strVal val="#ppt_x"/>
                                          </p:val>
                                        </p:tav>
                                      </p:tavLst>
                                    </p:anim>
                                    <p:anim calcmode="lin" valueType="num">
                                      <p:cBhvr additive="base">
                                        <p:cTn id="111" dur="500" fill="hold"/>
                                        <p:tgtEl>
                                          <p:spTgt spid="1563682"/>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563683"/>
                                        </p:tgtEl>
                                        <p:attrNameLst>
                                          <p:attrName>style.visibility</p:attrName>
                                        </p:attrNameLst>
                                      </p:cBhvr>
                                      <p:to>
                                        <p:strVal val="visible"/>
                                      </p:to>
                                    </p:set>
                                    <p:anim calcmode="lin" valueType="num">
                                      <p:cBhvr additive="base">
                                        <p:cTn id="114" dur="500" fill="hold"/>
                                        <p:tgtEl>
                                          <p:spTgt spid="1563683"/>
                                        </p:tgtEl>
                                        <p:attrNameLst>
                                          <p:attrName>ppt_x</p:attrName>
                                        </p:attrNameLst>
                                      </p:cBhvr>
                                      <p:tavLst>
                                        <p:tav tm="0">
                                          <p:val>
                                            <p:strVal val="#ppt_x"/>
                                          </p:val>
                                        </p:tav>
                                        <p:tav tm="100000">
                                          <p:val>
                                            <p:strVal val="#ppt_x"/>
                                          </p:val>
                                        </p:tav>
                                      </p:tavLst>
                                    </p:anim>
                                    <p:anim calcmode="lin" valueType="num">
                                      <p:cBhvr additive="base">
                                        <p:cTn id="115" dur="500" fill="hold"/>
                                        <p:tgtEl>
                                          <p:spTgt spid="1563683"/>
                                        </p:tgtEl>
                                        <p:attrNameLst>
                                          <p:attrName>ppt_y</p:attrName>
                                        </p:attrNameLst>
                                      </p:cBhvr>
                                      <p:tavLst>
                                        <p:tav tm="0">
                                          <p:val>
                                            <p:strVal val="1+#ppt_h/2"/>
                                          </p:val>
                                        </p:tav>
                                        <p:tav tm="100000">
                                          <p:val>
                                            <p:strVal val="#ppt_y"/>
                                          </p:val>
                                        </p:tav>
                                      </p:tavLst>
                                    </p:anim>
                                  </p:childTnLst>
                                </p:cTn>
                              </p:par>
                            </p:childTnLst>
                          </p:cTn>
                        </p:par>
                        <p:par>
                          <p:cTn id="116" fill="hold" nodeType="afterGroup">
                            <p:stCondLst>
                              <p:cond delay="6000"/>
                            </p:stCondLst>
                            <p:childTnLst>
                              <p:par>
                                <p:cTn id="117" presetID="2" presetClass="entr" presetSubtype="4" fill="hold" grpId="0" nodeType="afterEffect">
                                  <p:stCondLst>
                                    <p:cond delay="0"/>
                                  </p:stCondLst>
                                  <p:childTnLst>
                                    <p:set>
                                      <p:cBhvr>
                                        <p:cTn id="118" dur="1" fill="hold">
                                          <p:stCondLst>
                                            <p:cond delay="0"/>
                                          </p:stCondLst>
                                        </p:cTn>
                                        <p:tgtEl>
                                          <p:spTgt spid="1563685"/>
                                        </p:tgtEl>
                                        <p:attrNameLst>
                                          <p:attrName>style.visibility</p:attrName>
                                        </p:attrNameLst>
                                      </p:cBhvr>
                                      <p:to>
                                        <p:strVal val="visible"/>
                                      </p:to>
                                    </p:set>
                                    <p:anim calcmode="lin" valueType="num">
                                      <p:cBhvr additive="base">
                                        <p:cTn id="119" dur="500" fill="hold"/>
                                        <p:tgtEl>
                                          <p:spTgt spid="1563685"/>
                                        </p:tgtEl>
                                        <p:attrNameLst>
                                          <p:attrName>ppt_x</p:attrName>
                                        </p:attrNameLst>
                                      </p:cBhvr>
                                      <p:tavLst>
                                        <p:tav tm="0">
                                          <p:val>
                                            <p:strVal val="#ppt_x"/>
                                          </p:val>
                                        </p:tav>
                                        <p:tav tm="100000">
                                          <p:val>
                                            <p:strVal val="#ppt_x"/>
                                          </p:val>
                                        </p:tav>
                                      </p:tavLst>
                                    </p:anim>
                                    <p:anim calcmode="lin" valueType="num">
                                      <p:cBhvr additive="base">
                                        <p:cTn id="120" dur="500" fill="hold"/>
                                        <p:tgtEl>
                                          <p:spTgt spid="15636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63684"/>
                                        </p:tgtEl>
                                        <p:attrNameLst>
                                          <p:attrName>style.visibility</p:attrName>
                                        </p:attrNameLst>
                                      </p:cBhvr>
                                      <p:to>
                                        <p:strVal val="visible"/>
                                      </p:to>
                                    </p:set>
                                    <p:anim calcmode="lin" valueType="num">
                                      <p:cBhvr additive="base">
                                        <p:cTn id="123" dur="500" fill="hold"/>
                                        <p:tgtEl>
                                          <p:spTgt spid="1563684"/>
                                        </p:tgtEl>
                                        <p:attrNameLst>
                                          <p:attrName>ppt_x</p:attrName>
                                        </p:attrNameLst>
                                      </p:cBhvr>
                                      <p:tavLst>
                                        <p:tav tm="0">
                                          <p:val>
                                            <p:strVal val="#ppt_x"/>
                                          </p:val>
                                        </p:tav>
                                        <p:tav tm="100000">
                                          <p:val>
                                            <p:strVal val="#ppt_x"/>
                                          </p:val>
                                        </p:tav>
                                      </p:tavLst>
                                    </p:anim>
                                    <p:anim calcmode="lin" valueType="num">
                                      <p:cBhvr additive="base">
                                        <p:cTn id="124" dur="500" fill="hold"/>
                                        <p:tgtEl>
                                          <p:spTgt spid="1563684"/>
                                        </p:tgtEl>
                                        <p:attrNameLst>
                                          <p:attrName>ppt_y</p:attrName>
                                        </p:attrNameLst>
                                      </p:cBhvr>
                                      <p:tavLst>
                                        <p:tav tm="0">
                                          <p:val>
                                            <p:strVal val="1+#ppt_h/2"/>
                                          </p:val>
                                        </p:tav>
                                        <p:tav tm="100000">
                                          <p:val>
                                            <p:strVal val="#ppt_y"/>
                                          </p:val>
                                        </p:tav>
                                      </p:tavLst>
                                    </p:anim>
                                  </p:childTnLst>
                                </p:cTn>
                              </p:par>
                            </p:childTnLst>
                          </p:cTn>
                        </p:par>
                        <p:par>
                          <p:cTn id="125" fill="hold" nodeType="afterGroup">
                            <p:stCondLst>
                              <p:cond delay="6500"/>
                            </p:stCondLst>
                            <p:childTnLst>
                              <p:par>
                                <p:cTn id="126" presetID="2" presetClass="entr" presetSubtype="4" fill="hold" grpId="0" nodeType="afterEffect">
                                  <p:stCondLst>
                                    <p:cond delay="0"/>
                                  </p:stCondLst>
                                  <p:childTnLst>
                                    <p:set>
                                      <p:cBhvr>
                                        <p:cTn id="127" dur="1" fill="hold">
                                          <p:stCondLst>
                                            <p:cond delay="0"/>
                                          </p:stCondLst>
                                        </p:cTn>
                                        <p:tgtEl>
                                          <p:spTgt spid="1563687"/>
                                        </p:tgtEl>
                                        <p:attrNameLst>
                                          <p:attrName>style.visibility</p:attrName>
                                        </p:attrNameLst>
                                      </p:cBhvr>
                                      <p:to>
                                        <p:strVal val="visible"/>
                                      </p:to>
                                    </p:set>
                                    <p:anim calcmode="lin" valueType="num">
                                      <p:cBhvr additive="base">
                                        <p:cTn id="128" dur="500" fill="hold"/>
                                        <p:tgtEl>
                                          <p:spTgt spid="1563687"/>
                                        </p:tgtEl>
                                        <p:attrNameLst>
                                          <p:attrName>ppt_x</p:attrName>
                                        </p:attrNameLst>
                                      </p:cBhvr>
                                      <p:tavLst>
                                        <p:tav tm="0">
                                          <p:val>
                                            <p:strVal val="#ppt_x"/>
                                          </p:val>
                                        </p:tav>
                                        <p:tav tm="100000">
                                          <p:val>
                                            <p:strVal val="#ppt_x"/>
                                          </p:val>
                                        </p:tav>
                                      </p:tavLst>
                                    </p:anim>
                                    <p:anim calcmode="lin" valueType="num">
                                      <p:cBhvr additive="base">
                                        <p:cTn id="129" dur="500" fill="hold"/>
                                        <p:tgtEl>
                                          <p:spTgt spid="1563687"/>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1563686"/>
                                        </p:tgtEl>
                                        <p:attrNameLst>
                                          <p:attrName>style.visibility</p:attrName>
                                        </p:attrNameLst>
                                      </p:cBhvr>
                                      <p:to>
                                        <p:strVal val="visible"/>
                                      </p:to>
                                    </p:set>
                                    <p:anim calcmode="lin" valueType="num">
                                      <p:cBhvr additive="base">
                                        <p:cTn id="132" dur="500" fill="hold"/>
                                        <p:tgtEl>
                                          <p:spTgt spid="1563686"/>
                                        </p:tgtEl>
                                        <p:attrNameLst>
                                          <p:attrName>ppt_x</p:attrName>
                                        </p:attrNameLst>
                                      </p:cBhvr>
                                      <p:tavLst>
                                        <p:tav tm="0">
                                          <p:val>
                                            <p:strVal val="#ppt_x"/>
                                          </p:val>
                                        </p:tav>
                                        <p:tav tm="100000">
                                          <p:val>
                                            <p:strVal val="#ppt_x"/>
                                          </p:val>
                                        </p:tav>
                                      </p:tavLst>
                                    </p:anim>
                                    <p:anim calcmode="lin" valueType="num">
                                      <p:cBhvr additive="base">
                                        <p:cTn id="133" dur="500" fill="hold"/>
                                        <p:tgtEl>
                                          <p:spTgt spid="1563686"/>
                                        </p:tgtEl>
                                        <p:attrNameLst>
                                          <p:attrName>ppt_y</p:attrName>
                                        </p:attrNameLst>
                                      </p:cBhvr>
                                      <p:tavLst>
                                        <p:tav tm="0">
                                          <p:val>
                                            <p:strVal val="1+#ppt_h/2"/>
                                          </p:val>
                                        </p:tav>
                                        <p:tav tm="100000">
                                          <p:val>
                                            <p:strVal val="#ppt_y"/>
                                          </p:val>
                                        </p:tav>
                                      </p:tavLst>
                                    </p:anim>
                                  </p:childTnLst>
                                </p:cTn>
                              </p:par>
                            </p:childTnLst>
                          </p:cTn>
                        </p:par>
                        <p:par>
                          <p:cTn id="134" fill="hold" nodeType="afterGroup">
                            <p:stCondLst>
                              <p:cond delay="7000"/>
                            </p:stCondLst>
                            <p:childTnLst>
                              <p:par>
                                <p:cTn id="135" presetID="2" presetClass="entr" presetSubtype="4" fill="hold" grpId="0" nodeType="afterEffect">
                                  <p:stCondLst>
                                    <p:cond delay="0"/>
                                  </p:stCondLst>
                                  <p:childTnLst>
                                    <p:set>
                                      <p:cBhvr>
                                        <p:cTn id="136" dur="1" fill="hold">
                                          <p:stCondLst>
                                            <p:cond delay="0"/>
                                          </p:stCondLst>
                                        </p:cTn>
                                        <p:tgtEl>
                                          <p:spTgt spid="1563689"/>
                                        </p:tgtEl>
                                        <p:attrNameLst>
                                          <p:attrName>style.visibility</p:attrName>
                                        </p:attrNameLst>
                                      </p:cBhvr>
                                      <p:to>
                                        <p:strVal val="visible"/>
                                      </p:to>
                                    </p:set>
                                    <p:anim calcmode="lin" valueType="num">
                                      <p:cBhvr additive="base">
                                        <p:cTn id="137" dur="500" fill="hold"/>
                                        <p:tgtEl>
                                          <p:spTgt spid="1563689"/>
                                        </p:tgtEl>
                                        <p:attrNameLst>
                                          <p:attrName>ppt_x</p:attrName>
                                        </p:attrNameLst>
                                      </p:cBhvr>
                                      <p:tavLst>
                                        <p:tav tm="0">
                                          <p:val>
                                            <p:strVal val="#ppt_x"/>
                                          </p:val>
                                        </p:tav>
                                        <p:tav tm="100000">
                                          <p:val>
                                            <p:strVal val="#ppt_x"/>
                                          </p:val>
                                        </p:tav>
                                      </p:tavLst>
                                    </p:anim>
                                    <p:anim calcmode="lin" valueType="num">
                                      <p:cBhvr additive="base">
                                        <p:cTn id="138" dur="500" fill="hold"/>
                                        <p:tgtEl>
                                          <p:spTgt spid="1563689"/>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563688"/>
                                        </p:tgtEl>
                                        <p:attrNameLst>
                                          <p:attrName>style.visibility</p:attrName>
                                        </p:attrNameLst>
                                      </p:cBhvr>
                                      <p:to>
                                        <p:strVal val="visible"/>
                                      </p:to>
                                    </p:set>
                                    <p:anim calcmode="lin" valueType="num">
                                      <p:cBhvr additive="base">
                                        <p:cTn id="141" dur="500" fill="hold"/>
                                        <p:tgtEl>
                                          <p:spTgt spid="1563688"/>
                                        </p:tgtEl>
                                        <p:attrNameLst>
                                          <p:attrName>ppt_x</p:attrName>
                                        </p:attrNameLst>
                                      </p:cBhvr>
                                      <p:tavLst>
                                        <p:tav tm="0">
                                          <p:val>
                                            <p:strVal val="#ppt_x"/>
                                          </p:val>
                                        </p:tav>
                                        <p:tav tm="100000">
                                          <p:val>
                                            <p:strVal val="#ppt_x"/>
                                          </p:val>
                                        </p:tav>
                                      </p:tavLst>
                                    </p:anim>
                                    <p:anim calcmode="lin" valueType="num">
                                      <p:cBhvr additive="base">
                                        <p:cTn id="142" dur="500" fill="hold"/>
                                        <p:tgtEl>
                                          <p:spTgt spid="1563688"/>
                                        </p:tgtEl>
                                        <p:attrNameLst>
                                          <p:attrName>ppt_y</p:attrName>
                                        </p:attrNameLst>
                                      </p:cBhvr>
                                      <p:tavLst>
                                        <p:tav tm="0">
                                          <p:val>
                                            <p:strVal val="1+#ppt_h/2"/>
                                          </p:val>
                                        </p:tav>
                                        <p:tav tm="100000">
                                          <p:val>
                                            <p:strVal val="#ppt_y"/>
                                          </p:val>
                                        </p:tav>
                                      </p:tavLst>
                                    </p:anim>
                                  </p:childTnLst>
                                </p:cTn>
                              </p:par>
                            </p:childTnLst>
                          </p:cTn>
                        </p:par>
                        <p:par>
                          <p:cTn id="143" fill="hold" nodeType="afterGroup">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1563691"/>
                                        </p:tgtEl>
                                        <p:attrNameLst>
                                          <p:attrName>style.visibility</p:attrName>
                                        </p:attrNameLst>
                                      </p:cBhvr>
                                      <p:to>
                                        <p:strVal val="visible"/>
                                      </p:to>
                                    </p:set>
                                    <p:anim calcmode="lin" valueType="num">
                                      <p:cBhvr additive="base">
                                        <p:cTn id="146" dur="500" fill="hold"/>
                                        <p:tgtEl>
                                          <p:spTgt spid="1563691"/>
                                        </p:tgtEl>
                                        <p:attrNameLst>
                                          <p:attrName>ppt_x</p:attrName>
                                        </p:attrNameLst>
                                      </p:cBhvr>
                                      <p:tavLst>
                                        <p:tav tm="0">
                                          <p:val>
                                            <p:strVal val="#ppt_x"/>
                                          </p:val>
                                        </p:tav>
                                        <p:tav tm="100000">
                                          <p:val>
                                            <p:strVal val="#ppt_x"/>
                                          </p:val>
                                        </p:tav>
                                      </p:tavLst>
                                    </p:anim>
                                    <p:anim calcmode="lin" valueType="num">
                                      <p:cBhvr additive="base">
                                        <p:cTn id="147" dur="500" fill="hold"/>
                                        <p:tgtEl>
                                          <p:spTgt spid="1563691"/>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1563690"/>
                                        </p:tgtEl>
                                        <p:attrNameLst>
                                          <p:attrName>style.visibility</p:attrName>
                                        </p:attrNameLst>
                                      </p:cBhvr>
                                      <p:to>
                                        <p:strVal val="visible"/>
                                      </p:to>
                                    </p:set>
                                    <p:anim calcmode="lin" valueType="num">
                                      <p:cBhvr additive="base">
                                        <p:cTn id="150" dur="500" fill="hold"/>
                                        <p:tgtEl>
                                          <p:spTgt spid="1563690"/>
                                        </p:tgtEl>
                                        <p:attrNameLst>
                                          <p:attrName>ppt_x</p:attrName>
                                        </p:attrNameLst>
                                      </p:cBhvr>
                                      <p:tavLst>
                                        <p:tav tm="0">
                                          <p:val>
                                            <p:strVal val="#ppt_x"/>
                                          </p:val>
                                        </p:tav>
                                        <p:tav tm="100000">
                                          <p:val>
                                            <p:strVal val="#ppt_x"/>
                                          </p:val>
                                        </p:tav>
                                      </p:tavLst>
                                    </p:anim>
                                    <p:anim calcmode="lin" valueType="num">
                                      <p:cBhvr additive="base">
                                        <p:cTn id="151" dur="500" fill="hold"/>
                                        <p:tgtEl>
                                          <p:spTgt spid="1563690"/>
                                        </p:tgtEl>
                                        <p:attrNameLst>
                                          <p:attrName>ppt_y</p:attrName>
                                        </p:attrNameLst>
                                      </p:cBhvr>
                                      <p:tavLst>
                                        <p:tav tm="0">
                                          <p:val>
                                            <p:strVal val="1+#ppt_h/2"/>
                                          </p:val>
                                        </p:tav>
                                        <p:tav tm="100000">
                                          <p:val>
                                            <p:strVal val="#ppt_y"/>
                                          </p:val>
                                        </p:tav>
                                      </p:tavLst>
                                    </p:anim>
                                  </p:childTnLst>
                                </p:cTn>
                              </p:par>
                            </p:childTnLst>
                          </p:cTn>
                        </p:par>
                        <p:par>
                          <p:cTn id="152" fill="hold" nodeType="afterGroup">
                            <p:stCondLst>
                              <p:cond delay="8000"/>
                            </p:stCondLst>
                            <p:childTnLst>
                              <p:par>
                                <p:cTn id="153" presetID="2" presetClass="entr" presetSubtype="4" fill="hold" grpId="0" nodeType="afterEffect">
                                  <p:stCondLst>
                                    <p:cond delay="0"/>
                                  </p:stCondLst>
                                  <p:childTnLst>
                                    <p:set>
                                      <p:cBhvr>
                                        <p:cTn id="154" dur="1" fill="hold">
                                          <p:stCondLst>
                                            <p:cond delay="0"/>
                                          </p:stCondLst>
                                        </p:cTn>
                                        <p:tgtEl>
                                          <p:spTgt spid="1563693"/>
                                        </p:tgtEl>
                                        <p:attrNameLst>
                                          <p:attrName>style.visibility</p:attrName>
                                        </p:attrNameLst>
                                      </p:cBhvr>
                                      <p:to>
                                        <p:strVal val="visible"/>
                                      </p:to>
                                    </p:set>
                                    <p:anim calcmode="lin" valueType="num">
                                      <p:cBhvr additive="base">
                                        <p:cTn id="155" dur="500" fill="hold"/>
                                        <p:tgtEl>
                                          <p:spTgt spid="1563693"/>
                                        </p:tgtEl>
                                        <p:attrNameLst>
                                          <p:attrName>ppt_x</p:attrName>
                                        </p:attrNameLst>
                                      </p:cBhvr>
                                      <p:tavLst>
                                        <p:tav tm="0">
                                          <p:val>
                                            <p:strVal val="#ppt_x"/>
                                          </p:val>
                                        </p:tav>
                                        <p:tav tm="100000">
                                          <p:val>
                                            <p:strVal val="#ppt_x"/>
                                          </p:val>
                                        </p:tav>
                                      </p:tavLst>
                                    </p:anim>
                                    <p:anim calcmode="lin" valueType="num">
                                      <p:cBhvr additive="base">
                                        <p:cTn id="156" dur="500" fill="hold"/>
                                        <p:tgtEl>
                                          <p:spTgt spid="156369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563692"/>
                                        </p:tgtEl>
                                        <p:attrNameLst>
                                          <p:attrName>style.visibility</p:attrName>
                                        </p:attrNameLst>
                                      </p:cBhvr>
                                      <p:to>
                                        <p:strVal val="visible"/>
                                      </p:to>
                                    </p:set>
                                    <p:anim calcmode="lin" valueType="num">
                                      <p:cBhvr additive="base">
                                        <p:cTn id="159" dur="500" fill="hold"/>
                                        <p:tgtEl>
                                          <p:spTgt spid="1563692"/>
                                        </p:tgtEl>
                                        <p:attrNameLst>
                                          <p:attrName>ppt_x</p:attrName>
                                        </p:attrNameLst>
                                      </p:cBhvr>
                                      <p:tavLst>
                                        <p:tav tm="0">
                                          <p:val>
                                            <p:strVal val="#ppt_x"/>
                                          </p:val>
                                        </p:tav>
                                        <p:tav tm="100000">
                                          <p:val>
                                            <p:strVal val="#ppt_x"/>
                                          </p:val>
                                        </p:tav>
                                      </p:tavLst>
                                    </p:anim>
                                    <p:anim calcmode="lin" valueType="num">
                                      <p:cBhvr additive="base">
                                        <p:cTn id="160" dur="500" fill="hold"/>
                                        <p:tgtEl>
                                          <p:spTgt spid="1563692"/>
                                        </p:tgtEl>
                                        <p:attrNameLst>
                                          <p:attrName>ppt_y</p:attrName>
                                        </p:attrNameLst>
                                      </p:cBhvr>
                                      <p:tavLst>
                                        <p:tav tm="0">
                                          <p:val>
                                            <p:strVal val="1+#ppt_h/2"/>
                                          </p:val>
                                        </p:tav>
                                        <p:tav tm="100000">
                                          <p:val>
                                            <p:strVal val="#ppt_y"/>
                                          </p:val>
                                        </p:tav>
                                      </p:tavLst>
                                    </p:anim>
                                  </p:childTnLst>
                                </p:cTn>
                              </p:par>
                            </p:childTnLst>
                          </p:cTn>
                        </p:par>
                        <p:par>
                          <p:cTn id="161" fill="hold" nodeType="afterGroup">
                            <p:stCondLst>
                              <p:cond delay="8500"/>
                            </p:stCondLst>
                            <p:childTnLst>
                              <p:par>
                                <p:cTn id="162" presetID="22" presetClass="entr" presetSubtype="1" fill="hold" nodeType="afterEffect">
                                  <p:stCondLst>
                                    <p:cond delay="0"/>
                                  </p:stCondLst>
                                  <p:childTnLst>
                                    <p:set>
                                      <p:cBhvr>
                                        <p:cTn id="163" dur="1" fill="hold">
                                          <p:stCondLst>
                                            <p:cond delay="0"/>
                                          </p:stCondLst>
                                        </p:cTn>
                                        <p:tgtEl>
                                          <p:spTgt spid="1563670"/>
                                        </p:tgtEl>
                                        <p:attrNameLst>
                                          <p:attrName>style.visibility</p:attrName>
                                        </p:attrNameLst>
                                      </p:cBhvr>
                                      <p:to>
                                        <p:strVal val="visible"/>
                                      </p:to>
                                    </p:set>
                                    <p:animEffect transition="in" filter="wipe(up)">
                                      <p:cBhvr>
                                        <p:cTn id="164" dur="500"/>
                                        <p:tgtEl>
                                          <p:spTgt spid="1563670"/>
                                        </p:tgtEl>
                                      </p:cBhvr>
                                    </p:animEffect>
                                  </p:childTnLst>
                                </p:cTn>
                              </p:par>
                              <p:par>
                                <p:cTn id="165" presetID="22" presetClass="entr" presetSubtype="1" fill="hold" nodeType="withEffect">
                                  <p:stCondLst>
                                    <p:cond delay="0"/>
                                  </p:stCondLst>
                                  <p:childTnLst>
                                    <p:set>
                                      <p:cBhvr>
                                        <p:cTn id="166" dur="1" fill="hold">
                                          <p:stCondLst>
                                            <p:cond delay="0"/>
                                          </p:stCondLst>
                                        </p:cTn>
                                        <p:tgtEl>
                                          <p:spTgt spid="1563674"/>
                                        </p:tgtEl>
                                        <p:attrNameLst>
                                          <p:attrName>style.visibility</p:attrName>
                                        </p:attrNameLst>
                                      </p:cBhvr>
                                      <p:to>
                                        <p:strVal val="visible"/>
                                      </p:to>
                                    </p:set>
                                    <p:animEffect transition="in" filter="wipe(up)">
                                      <p:cBhvr>
                                        <p:cTn id="167" dur="500"/>
                                        <p:tgtEl>
                                          <p:spTgt spid="1563674"/>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1563669"/>
                                        </p:tgtEl>
                                        <p:attrNameLst>
                                          <p:attrName>style.visibility</p:attrName>
                                        </p:attrNameLst>
                                      </p:cBhvr>
                                      <p:to>
                                        <p:strVal val="visible"/>
                                      </p:to>
                                    </p:set>
                                    <p:animEffect transition="in" filter="wipe(up)">
                                      <p:cBhvr>
                                        <p:cTn id="170" dur="500"/>
                                        <p:tgtEl>
                                          <p:spTgt spid="1563669"/>
                                        </p:tgtEl>
                                      </p:cBhvr>
                                    </p:animEffect>
                                  </p:childTnLst>
                                </p:cTn>
                              </p:par>
                              <p:par>
                                <p:cTn id="171" presetID="22" presetClass="entr" presetSubtype="1" fill="hold" grpId="0" nodeType="withEffect">
                                  <p:stCondLst>
                                    <p:cond delay="0"/>
                                  </p:stCondLst>
                                  <p:childTnLst>
                                    <p:set>
                                      <p:cBhvr>
                                        <p:cTn id="172" dur="1" fill="hold">
                                          <p:stCondLst>
                                            <p:cond delay="0"/>
                                          </p:stCondLst>
                                        </p:cTn>
                                        <p:tgtEl>
                                          <p:spTgt spid="1563673"/>
                                        </p:tgtEl>
                                        <p:attrNameLst>
                                          <p:attrName>style.visibility</p:attrName>
                                        </p:attrNameLst>
                                      </p:cBhvr>
                                      <p:to>
                                        <p:strVal val="visible"/>
                                      </p:to>
                                    </p:set>
                                    <p:animEffect transition="in" filter="wipe(up)">
                                      <p:cBhvr>
                                        <p:cTn id="173" dur="500"/>
                                        <p:tgtEl>
                                          <p:spTgt spid="1563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3651" grpId="0" animBg="1"/>
      <p:bldP spid="1563654" grpId="0" animBg="1"/>
      <p:bldP spid="1563655" grpId="0" animBg="1"/>
      <p:bldP spid="1563656" grpId="0" animBg="1"/>
      <p:bldP spid="1563657" grpId="0" animBg="1"/>
      <p:bldP spid="1563658" grpId="0" animBg="1"/>
      <p:bldP spid="1563660" grpId="0"/>
      <p:bldP spid="1563661" grpId="0"/>
      <p:bldP spid="1563662" grpId="0"/>
      <p:bldP spid="1563663" grpId="0"/>
      <p:bldP spid="1563666" grpId="0" animBg="1"/>
      <p:bldP spid="1563667" grpId="0" animBg="1"/>
      <p:bldP spid="1563668" grpId="0"/>
      <p:bldP spid="1563669" grpId="0" animBg="1"/>
      <p:bldP spid="1563673" grpId="0" animBg="1"/>
      <p:bldP spid="1563678" grpId="0" animBg="1"/>
      <p:bldP spid="1563679" grpId="0"/>
      <p:bldP spid="1563680" grpId="0" animBg="1"/>
      <p:bldP spid="1563681" grpId="0"/>
      <p:bldP spid="1563682" grpId="0" animBg="1"/>
      <p:bldP spid="1563683" grpId="0"/>
      <p:bldP spid="1563684" grpId="0" animBg="1"/>
      <p:bldP spid="1563685" grpId="0"/>
      <p:bldP spid="1563686" grpId="0" animBg="1"/>
      <p:bldP spid="1563687" grpId="0"/>
      <p:bldP spid="1563688" grpId="0" animBg="1"/>
      <p:bldP spid="1563689" grpId="0"/>
      <p:bldP spid="1563690" grpId="0" animBg="1"/>
      <p:bldP spid="1563691" grpId="0"/>
      <p:bldP spid="1563692" grpId="0" animBg="1"/>
      <p:bldP spid="1563693" grpId="0"/>
      <p:bldP spid="1563699" grpId="0"/>
      <p:bldP spid="15636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p:cNvSpPr>
            <a:spLocks noGrp="1"/>
          </p:cNvSpPr>
          <p:nvPr>
            <p:ph type="sldNum" sz="quarter" idx="10"/>
          </p:nvPr>
        </p:nvSpPr>
        <p:spPr/>
        <p:txBody>
          <a:bodyPr/>
          <a:lstStyle/>
          <a:p>
            <a:fld id="{73BBA0D8-FABE-4951-BB7B-5CB1AF090001}" type="slidenum">
              <a:rPr lang="en-US" altLang="zh-CN"/>
              <a:pPr/>
              <a:t>21</a:t>
            </a:fld>
            <a:endParaRPr lang="en-US" altLang="zh-CN"/>
          </a:p>
        </p:txBody>
      </p:sp>
      <p:sp>
        <p:nvSpPr>
          <p:cNvPr id="1125378" name="Rectangle 2"/>
          <p:cNvSpPr>
            <a:spLocks noGrp="1" noChangeArrowheads="1"/>
          </p:cNvSpPr>
          <p:nvPr>
            <p:ph type="title"/>
          </p:nvPr>
        </p:nvSpPr>
        <p:spPr>
          <a:xfrm>
            <a:off x="1619250" y="188913"/>
            <a:ext cx="6076950" cy="762000"/>
          </a:xfrm>
          <a:noFill/>
          <a:ln/>
        </p:spPr>
        <p:txBody>
          <a:bodyPr/>
          <a:lstStyle/>
          <a:p>
            <a:r>
              <a:rPr lang="zh-CN" altLang="en-US" sz="4400" b="0">
                <a:latin typeface="华文琥珀" pitchFamily="2" charset="-122"/>
              </a:rPr>
              <a:t>什么是计算机</a:t>
            </a:r>
            <a:r>
              <a:rPr lang="en-US" altLang="zh-CN" sz="2800" b="0">
                <a:latin typeface="华文琥珀" pitchFamily="2" charset="-122"/>
              </a:rPr>
              <a:t>----</a:t>
            </a:r>
            <a:r>
              <a:rPr lang="zh-CN" altLang="en-US" sz="2800" b="0">
                <a:latin typeface="华文琥珀" pitchFamily="2" charset="-122"/>
              </a:rPr>
              <a:t>系统构成</a:t>
            </a:r>
          </a:p>
        </p:txBody>
      </p:sp>
      <p:sp>
        <p:nvSpPr>
          <p:cNvPr id="1125383" name="Line 7"/>
          <p:cNvSpPr>
            <a:spLocks noChangeShapeType="1"/>
          </p:cNvSpPr>
          <p:nvPr/>
        </p:nvSpPr>
        <p:spPr bwMode="auto">
          <a:xfrm flipV="1">
            <a:off x="3995738" y="3429000"/>
            <a:ext cx="0" cy="215900"/>
          </a:xfrm>
          <a:prstGeom prst="line">
            <a:avLst/>
          </a:prstGeom>
          <a:noFill/>
          <a:ln w="952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125384" name="Line 8"/>
          <p:cNvSpPr>
            <a:spLocks noChangeShapeType="1"/>
          </p:cNvSpPr>
          <p:nvPr/>
        </p:nvSpPr>
        <p:spPr bwMode="auto">
          <a:xfrm>
            <a:off x="3995738" y="3429000"/>
            <a:ext cx="1655762" cy="0"/>
          </a:xfrm>
          <a:prstGeom prst="line">
            <a:avLst/>
          </a:prstGeom>
          <a:noFill/>
          <a:ln w="952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125387" name="Line 11"/>
          <p:cNvSpPr>
            <a:spLocks noChangeShapeType="1"/>
          </p:cNvSpPr>
          <p:nvPr/>
        </p:nvSpPr>
        <p:spPr bwMode="auto">
          <a:xfrm>
            <a:off x="539750" y="3357563"/>
            <a:ext cx="3240088" cy="0"/>
          </a:xfrm>
          <a:prstGeom prst="line">
            <a:avLst/>
          </a:prstGeom>
          <a:noFill/>
          <a:ln w="952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125388" name="Line 12"/>
          <p:cNvSpPr>
            <a:spLocks noChangeShapeType="1"/>
          </p:cNvSpPr>
          <p:nvPr/>
        </p:nvSpPr>
        <p:spPr bwMode="auto">
          <a:xfrm flipV="1">
            <a:off x="539750" y="3357563"/>
            <a:ext cx="0" cy="287337"/>
          </a:xfrm>
          <a:prstGeom prst="line">
            <a:avLst/>
          </a:prstGeom>
          <a:noFill/>
          <a:ln w="952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125389" name="Line 13"/>
          <p:cNvSpPr>
            <a:spLocks noChangeShapeType="1"/>
          </p:cNvSpPr>
          <p:nvPr/>
        </p:nvSpPr>
        <p:spPr bwMode="auto">
          <a:xfrm flipV="1">
            <a:off x="1692275" y="3357563"/>
            <a:ext cx="0" cy="287337"/>
          </a:xfrm>
          <a:prstGeom prst="line">
            <a:avLst/>
          </a:prstGeom>
          <a:noFill/>
          <a:ln w="952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sp>
        <p:nvSpPr>
          <p:cNvPr id="1125390" name="Line 14"/>
          <p:cNvSpPr>
            <a:spLocks noChangeShapeType="1"/>
          </p:cNvSpPr>
          <p:nvPr/>
        </p:nvSpPr>
        <p:spPr bwMode="auto">
          <a:xfrm flipH="1" flipV="1">
            <a:off x="3779838" y="3286125"/>
            <a:ext cx="0" cy="71438"/>
          </a:xfrm>
          <a:prstGeom prst="line">
            <a:avLst/>
          </a:prstGeom>
          <a:noFill/>
          <a:ln w="952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wrap="none" anchor="ctr"/>
          <a:lstStyle/>
          <a:p>
            <a:endParaRPr lang="zh-CN" altLang="en-US"/>
          </a:p>
        </p:txBody>
      </p:sp>
      <p:pic>
        <p:nvPicPr>
          <p:cNvPr id="1125396" name="Picture 20" descr="OOOPIC_vipvip_20080918214459585784a2fb4d9263105"/>
          <p:cNvPicPr>
            <a:picLocks noChangeAspect="1" noChangeArrowheads="1"/>
          </p:cNvPicPr>
          <p:nvPr/>
        </p:nvPicPr>
        <p:blipFill>
          <a:blip r:embed="rId2">
            <a:extLst>
              <a:ext uri="{28A0092B-C50C-407E-A947-70E740481C1C}">
                <a14:useLocalDpi xmlns:a14="http://schemas.microsoft.com/office/drawing/2010/main" val="0"/>
              </a:ext>
            </a:extLst>
          </a:blip>
          <a:srcRect l="26244" t="20120" r="22569" b="15991"/>
          <a:stretch>
            <a:fillRect/>
          </a:stretch>
        </p:blipFill>
        <p:spPr bwMode="auto">
          <a:xfrm>
            <a:off x="0" y="981075"/>
            <a:ext cx="9144000" cy="4824413"/>
          </a:xfrm>
          <a:prstGeom prst="rect">
            <a:avLst/>
          </a:prstGeom>
          <a:noFill/>
          <a:ln>
            <a:noFill/>
          </a:ln>
          <a:effectLst/>
          <a:extLst>
            <a:ext uri="{909E8E84-426E-40DD-AFC4-6F175D3DCCD1}">
              <a14:hiddenFill xmlns:a14="http://schemas.microsoft.com/office/drawing/2010/main">
                <a:blipFill dpi="0" rotWithShape="0">
                  <a:blip r:embed="rId3"/>
                  <a:srcRect l="26244" t="20120" r="22569" b="15991"/>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pic>
    </p:spTree>
    <p:extLst>
      <p:ext uri="{BB962C8B-B14F-4D97-AF65-F5344CB8AC3E}">
        <p14:creationId xmlns:p14="http://schemas.microsoft.com/office/powerpoint/2010/main" val="36135367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7666" name="Rectangle 2"/>
          <p:cNvSpPr>
            <a:spLocks noGrp="1" noChangeArrowheads="1"/>
          </p:cNvSpPr>
          <p:nvPr>
            <p:ph type="title" sz="quarter"/>
          </p:nvPr>
        </p:nvSpPr>
        <p:spPr>
          <a:xfrm>
            <a:off x="1476375" y="260350"/>
            <a:ext cx="6067425" cy="642938"/>
          </a:xfrm>
        </p:spPr>
        <p:txBody>
          <a:bodyPr/>
          <a:lstStyle/>
          <a:p>
            <a:r>
              <a:rPr lang="zh-CN" altLang="en-US"/>
              <a:t>什么是计算机</a:t>
            </a:r>
            <a:r>
              <a:rPr lang="en-US" altLang="zh-CN" sz="3200"/>
              <a:t>---</a:t>
            </a:r>
            <a:r>
              <a:rPr lang="zh-CN" altLang="en-US" sz="3200" b="0">
                <a:latin typeface="宋体" pitchFamily="2" charset="-122"/>
              </a:rPr>
              <a:t>特点</a:t>
            </a:r>
          </a:p>
        </p:txBody>
      </p:sp>
      <p:sp>
        <p:nvSpPr>
          <p:cNvPr id="1137667" name="Rectangle 3" descr="OOOPIC_vipvip_20080918214459585784a2fb4d9263105"/>
          <p:cNvSpPr>
            <a:spLocks noChangeArrowheads="1"/>
          </p:cNvSpPr>
          <p:nvPr/>
        </p:nvSpPr>
        <p:spPr bwMode="auto">
          <a:xfrm>
            <a:off x="323850" y="1341438"/>
            <a:ext cx="8497888" cy="3746500"/>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l">
              <a:spcBef>
                <a:spcPct val="30000"/>
              </a:spcBef>
              <a:buClr>
                <a:schemeClr val="tx2"/>
              </a:buClr>
              <a:buFont typeface="Wingdings" pitchFamily="2" charset="2"/>
              <a:buChar char="l"/>
            </a:pPr>
            <a:r>
              <a:rPr lang="en-US" altLang="zh-CN" sz="3200">
                <a:latin typeface="宋体" pitchFamily="2" charset="-122"/>
                <a:ea typeface="宋体" pitchFamily="2" charset="-122"/>
              </a:rPr>
              <a:t>  </a:t>
            </a:r>
            <a:r>
              <a:rPr lang="zh-CN" altLang="en-US" sz="3200">
                <a:latin typeface="黑体" pitchFamily="49" charset="-122"/>
                <a:ea typeface="黑体" pitchFamily="49" charset="-122"/>
              </a:rPr>
              <a:t>运算速度快</a:t>
            </a:r>
          </a:p>
          <a:p>
            <a:pPr algn="l">
              <a:spcBef>
                <a:spcPct val="30000"/>
              </a:spcBef>
              <a:buClr>
                <a:schemeClr val="tx2"/>
              </a:buClr>
              <a:buFont typeface="Wingdings" pitchFamily="2" charset="2"/>
              <a:buChar char="l"/>
            </a:pPr>
            <a:r>
              <a:rPr lang="zh-CN" altLang="en-US" sz="3200">
                <a:latin typeface="黑体" pitchFamily="49" charset="-122"/>
                <a:ea typeface="黑体" pitchFamily="49" charset="-122"/>
              </a:rPr>
              <a:t>　计算精度高</a:t>
            </a:r>
          </a:p>
          <a:p>
            <a:pPr algn="l">
              <a:spcBef>
                <a:spcPct val="30000"/>
              </a:spcBef>
              <a:buClr>
                <a:schemeClr val="tx2"/>
              </a:buClr>
              <a:buFont typeface="Wingdings" pitchFamily="2" charset="2"/>
              <a:buChar char="l"/>
            </a:pPr>
            <a:r>
              <a:rPr lang="zh-CN" altLang="en-US" sz="3200">
                <a:latin typeface="黑体" pitchFamily="49" charset="-122"/>
                <a:ea typeface="黑体" pitchFamily="49" charset="-122"/>
              </a:rPr>
              <a:t>　具有记忆存储功能</a:t>
            </a:r>
          </a:p>
          <a:p>
            <a:pPr algn="l">
              <a:spcBef>
                <a:spcPct val="30000"/>
              </a:spcBef>
              <a:buClr>
                <a:schemeClr val="tx2"/>
              </a:buClr>
              <a:buFont typeface="Wingdings" pitchFamily="2" charset="2"/>
              <a:buChar char="l"/>
            </a:pPr>
            <a:r>
              <a:rPr lang="zh-CN" altLang="en-US" sz="3200">
                <a:latin typeface="黑体" pitchFamily="49" charset="-122"/>
                <a:ea typeface="黑体" pitchFamily="49" charset="-122"/>
              </a:rPr>
              <a:t>　具有逻辑判断功能</a:t>
            </a:r>
          </a:p>
          <a:p>
            <a:pPr algn="l">
              <a:spcBef>
                <a:spcPct val="30000"/>
              </a:spcBef>
              <a:buClr>
                <a:schemeClr val="tx2"/>
              </a:buClr>
              <a:buFont typeface="Wingdings" pitchFamily="2" charset="2"/>
              <a:buChar char="l"/>
            </a:pPr>
            <a:r>
              <a:rPr lang="zh-CN" altLang="en-US" sz="3200">
                <a:latin typeface="黑体" pitchFamily="49" charset="-122"/>
                <a:ea typeface="黑体" pitchFamily="49" charset="-122"/>
              </a:rPr>
              <a:t>  网络与通信功能</a:t>
            </a:r>
          </a:p>
          <a:p>
            <a:pPr algn="l">
              <a:spcBef>
                <a:spcPct val="30000"/>
              </a:spcBef>
              <a:buClr>
                <a:schemeClr val="tx2"/>
              </a:buClr>
              <a:buFont typeface="Wingdings" pitchFamily="2" charset="2"/>
              <a:buChar char="l"/>
            </a:pPr>
            <a:r>
              <a:rPr lang="zh-CN" altLang="en-US" sz="3200">
                <a:latin typeface="黑体" pitchFamily="49" charset="-122"/>
                <a:ea typeface="黑体" pitchFamily="49" charset="-122"/>
              </a:rPr>
              <a:t>　可靠性高、通用性强</a:t>
            </a:r>
          </a:p>
        </p:txBody>
      </p:sp>
    </p:spTree>
    <p:extLst>
      <p:ext uri="{BB962C8B-B14F-4D97-AF65-F5344CB8AC3E}">
        <p14:creationId xmlns:p14="http://schemas.microsoft.com/office/powerpoint/2010/main" val="12892063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137667">
                                            <p:txEl>
                                              <p:pRg st="0" end="0"/>
                                            </p:txEl>
                                          </p:spTgt>
                                        </p:tgtEl>
                                        <p:attrNameLst>
                                          <p:attrName>style.visibility</p:attrName>
                                        </p:attrNameLst>
                                      </p:cBhvr>
                                      <p:to>
                                        <p:strVal val="visible"/>
                                      </p:to>
                                    </p:set>
                                    <p:animEffect transition="in" filter="blinds(horizontal)">
                                      <p:cBhvr>
                                        <p:cTn id="7" dur="500"/>
                                        <p:tgtEl>
                                          <p:spTgt spid="1137667">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137667">
                                            <p:txEl>
                                              <p:pRg st="1" end="1"/>
                                            </p:txEl>
                                          </p:spTgt>
                                        </p:tgtEl>
                                        <p:attrNameLst>
                                          <p:attrName>style.visibility</p:attrName>
                                        </p:attrNameLst>
                                      </p:cBhvr>
                                      <p:to>
                                        <p:strVal val="visible"/>
                                      </p:to>
                                    </p:set>
                                    <p:animEffect transition="in" filter="blinds(horizontal)">
                                      <p:cBhvr>
                                        <p:cTn id="11" dur="500"/>
                                        <p:tgtEl>
                                          <p:spTgt spid="1137667">
                                            <p:txEl>
                                              <p:pRg st="1" end="1"/>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37667">
                                            <p:txEl>
                                              <p:pRg st="2" end="2"/>
                                            </p:txEl>
                                          </p:spTgt>
                                        </p:tgtEl>
                                        <p:attrNameLst>
                                          <p:attrName>style.visibility</p:attrName>
                                        </p:attrNameLst>
                                      </p:cBhvr>
                                      <p:to>
                                        <p:strVal val="visible"/>
                                      </p:to>
                                    </p:set>
                                    <p:animEffect transition="in" filter="blinds(horizontal)">
                                      <p:cBhvr>
                                        <p:cTn id="15" dur="500"/>
                                        <p:tgtEl>
                                          <p:spTgt spid="1137667">
                                            <p:txEl>
                                              <p:pRg st="2" end="2"/>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1137667">
                                            <p:txEl>
                                              <p:pRg st="3" end="3"/>
                                            </p:txEl>
                                          </p:spTgt>
                                        </p:tgtEl>
                                        <p:attrNameLst>
                                          <p:attrName>style.visibility</p:attrName>
                                        </p:attrNameLst>
                                      </p:cBhvr>
                                      <p:to>
                                        <p:strVal val="visible"/>
                                      </p:to>
                                    </p:set>
                                    <p:animEffect transition="in" filter="blinds(horizontal)">
                                      <p:cBhvr>
                                        <p:cTn id="19" dur="500"/>
                                        <p:tgtEl>
                                          <p:spTgt spid="1137667">
                                            <p:txEl>
                                              <p:pRg st="3" end="3"/>
                                            </p:txEl>
                                          </p:spTgt>
                                        </p:tgtEl>
                                      </p:cBhvr>
                                    </p:animEffect>
                                  </p:childTnLst>
                                </p:cTn>
                              </p:par>
                            </p:childTnLst>
                          </p:cTn>
                        </p:par>
                        <p:par>
                          <p:cTn id="20" fill="hold" nodeType="after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1137667">
                                            <p:txEl>
                                              <p:pRg st="4" end="4"/>
                                            </p:txEl>
                                          </p:spTgt>
                                        </p:tgtEl>
                                        <p:attrNameLst>
                                          <p:attrName>style.visibility</p:attrName>
                                        </p:attrNameLst>
                                      </p:cBhvr>
                                      <p:to>
                                        <p:strVal val="visible"/>
                                      </p:to>
                                    </p:set>
                                    <p:animEffect transition="in" filter="blinds(horizontal)">
                                      <p:cBhvr>
                                        <p:cTn id="23" dur="500"/>
                                        <p:tgtEl>
                                          <p:spTgt spid="1137667">
                                            <p:txEl>
                                              <p:pRg st="4" end="4"/>
                                            </p:txEl>
                                          </p:spTgt>
                                        </p:tgtEl>
                                      </p:cBhvr>
                                    </p:animEffect>
                                  </p:childTnLst>
                                </p:cTn>
                              </p:par>
                            </p:childTnLst>
                          </p:cTn>
                        </p:par>
                        <p:par>
                          <p:cTn id="24" fill="hold" nodeType="afterGroup">
                            <p:stCondLst>
                              <p:cond delay="2500"/>
                            </p:stCondLst>
                            <p:childTnLst>
                              <p:par>
                                <p:cTn id="25" presetID="3" presetClass="entr" presetSubtype="10" fill="hold" nodeType="afterEffect">
                                  <p:stCondLst>
                                    <p:cond delay="0"/>
                                  </p:stCondLst>
                                  <p:childTnLst>
                                    <p:set>
                                      <p:cBhvr>
                                        <p:cTn id="26" dur="1" fill="hold">
                                          <p:stCondLst>
                                            <p:cond delay="0"/>
                                          </p:stCondLst>
                                        </p:cTn>
                                        <p:tgtEl>
                                          <p:spTgt spid="1137667">
                                            <p:txEl>
                                              <p:pRg st="5" end="5"/>
                                            </p:txEl>
                                          </p:spTgt>
                                        </p:tgtEl>
                                        <p:attrNameLst>
                                          <p:attrName>style.visibility</p:attrName>
                                        </p:attrNameLst>
                                      </p:cBhvr>
                                      <p:to>
                                        <p:strVal val="visible"/>
                                      </p:to>
                                    </p:set>
                                    <p:animEffect transition="in" filter="blinds(horizontal)">
                                      <p:cBhvr>
                                        <p:cTn id="27" dur="500"/>
                                        <p:tgtEl>
                                          <p:spTgt spid="11376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p:txBody>
          <a:bodyPr/>
          <a:lstStyle/>
          <a:p>
            <a:r>
              <a:rPr lang="zh-CN" altLang="en-US" b="0">
                <a:latin typeface="华文琥珀" pitchFamily="2" charset="-122"/>
              </a:rPr>
              <a:t>什么是计算机</a:t>
            </a:r>
            <a:r>
              <a:rPr lang="en-US" altLang="zh-CN" sz="2400" b="0">
                <a:latin typeface="华文琥珀" pitchFamily="2" charset="-122"/>
              </a:rPr>
              <a:t>---</a:t>
            </a:r>
            <a:r>
              <a:rPr lang="zh-CN" altLang="en-US" sz="2400" b="0">
                <a:latin typeface="华文琥珀" pitchFamily="2" charset="-122"/>
              </a:rPr>
              <a:t>原理与定义</a:t>
            </a:r>
          </a:p>
        </p:txBody>
      </p:sp>
      <p:sp>
        <p:nvSpPr>
          <p:cNvPr id="1126403" name="Rectangle 3"/>
          <p:cNvSpPr>
            <a:spLocks noGrp="1" noChangeArrowheads="1"/>
          </p:cNvSpPr>
          <p:nvPr>
            <p:ph type="body" sz="half" idx="1"/>
          </p:nvPr>
        </p:nvSpPr>
        <p:spPr>
          <a:xfrm>
            <a:off x="179388" y="1196975"/>
            <a:ext cx="8424862" cy="4391025"/>
          </a:xfrm>
        </p:spPr>
        <p:txBody>
          <a:bodyPr/>
          <a:lstStyle/>
          <a:p>
            <a:pPr>
              <a:lnSpc>
                <a:spcPct val="105000"/>
              </a:lnSpc>
              <a:buSzPct val="90000"/>
            </a:pPr>
            <a:r>
              <a:rPr lang="zh-CN" altLang="en-US" sz="2600" b="1" dirty="0">
                <a:latin typeface="黑体" pitchFamily="49" charset="-122"/>
              </a:rPr>
              <a:t>计算机的工作原理</a:t>
            </a:r>
          </a:p>
          <a:p>
            <a:pPr>
              <a:lnSpc>
                <a:spcPct val="105000"/>
              </a:lnSpc>
              <a:buFont typeface="Wingdings" pitchFamily="2" charset="2"/>
              <a:buNone/>
            </a:pPr>
            <a:r>
              <a:rPr lang="zh-CN" altLang="en-US" sz="2000" b="1" dirty="0">
                <a:latin typeface="楷体_GB2312" pitchFamily="49" charset="-122"/>
                <a:ea typeface="楷体_GB2312" pitchFamily="49" charset="-122"/>
              </a:rPr>
              <a:t>       </a:t>
            </a:r>
            <a:r>
              <a:rPr lang="zh-CN" altLang="en-US" sz="2200" b="1" dirty="0">
                <a:solidFill>
                  <a:srgbClr val="FF0000"/>
                </a:solidFill>
                <a:latin typeface="楷体_GB2312" pitchFamily="49" charset="-122"/>
                <a:ea typeface="楷体_GB2312" pitchFamily="49" charset="-122"/>
              </a:rPr>
              <a:t>计算机能够自动完成运算或处理过程的基础是存储程序和程序控制（冯</a:t>
            </a:r>
            <a:r>
              <a:rPr lang="en-US" altLang="zh-CN" sz="2200" b="1" dirty="0">
                <a:solidFill>
                  <a:srgbClr val="FF0000"/>
                </a:solidFill>
                <a:latin typeface="Arial"/>
                <a:ea typeface="楷体_GB2312" pitchFamily="49" charset="-122"/>
              </a:rPr>
              <a:t>·</a:t>
            </a:r>
            <a:r>
              <a:rPr lang="zh-CN" altLang="en-US" sz="2200" b="1" dirty="0">
                <a:solidFill>
                  <a:srgbClr val="FF0000"/>
                </a:solidFill>
                <a:latin typeface="楷体_GB2312" pitchFamily="49" charset="-122"/>
                <a:ea typeface="楷体_GB2312" pitchFamily="49" charset="-122"/>
              </a:rPr>
              <a:t>诺依曼原理）。</a:t>
            </a:r>
          </a:p>
          <a:p>
            <a:pPr>
              <a:lnSpc>
                <a:spcPct val="140000"/>
              </a:lnSpc>
              <a:buSzPct val="90000"/>
            </a:pPr>
            <a:r>
              <a:rPr lang="zh-CN" altLang="en-US" sz="2600" b="1" dirty="0">
                <a:latin typeface="黑体" pitchFamily="49" charset="-122"/>
              </a:rPr>
              <a:t>计算机的定义</a:t>
            </a:r>
          </a:p>
          <a:p>
            <a:pPr>
              <a:lnSpc>
                <a:spcPct val="140000"/>
              </a:lnSpc>
              <a:buFont typeface="Marlett" pitchFamily="2" charset="2"/>
              <a:buNone/>
            </a:pPr>
            <a:r>
              <a:rPr lang="zh-CN" altLang="en-US" sz="2600" b="1" dirty="0">
                <a:latin typeface="楷体_GB2312" pitchFamily="49" charset="-122"/>
                <a:ea typeface="楷体_GB2312" pitchFamily="49" charset="-122"/>
              </a:rPr>
              <a:t>     </a:t>
            </a:r>
            <a:r>
              <a:rPr lang="zh-CN" altLang="en-US" sz="2200" b="1" dirty="0">
                <a:latin typeface="楷体_GB2312" pitchFamily="49" charset="-122"/>
                <a:ea typeface="楷体_GB2312" pitchFamily="49" charset="-122"/>
              </a:rPr>
              <a:t>计算机是由高科技电子元器件、</a:t>
            </a:r>
            <a:r>
              <a:rPr lang="zh-CN" altLang="en-US" sz="2200" b="1" dirty="0" smtClean="0">
                <a:latin typeface="楷体_GB2312" pitchFamily="49" charset="-122"/>
                <a:ea typeface="楷体_GB2312" pitchFamily="49" charset="-122"/>
              </a:rPr>
              <a:t>线路</a:t>
            </a:r>
            <a:r>
              <a:rPr lang="zh-CN" altLang="en-US" sz="2200" b="1" dirty="0">
                <a:latin typeface="楷体_GB2312" pitchFamily="49" charset="-122"/>
                <a:ea typeface="楷体_GB2312" pitchFamily="49" charset="-122"/>
              </a:rPr>
              <a:t>和机械装置等部件或设备构成的，在计算机软件（程序及文档）的控制下，依照存储程序和程序控制的工作原理，能够高速、有效地完成人们指定的各种操作的自动化综合系统。</a:t>
            </a:r>
          </a:p>
        </p:txBody>
      </p:sp>
    </p:spTree>
    <p:extLst>
      <p:ext uri="{BB962C8B-B14F-4D97-AF65-F5344CB8AC3E}">
        <p14:creationId xmlns:p14="http://schemas.microsoft.com/office/powerpoint/2010/main" val="38692607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26403">
                                            <p:txEl>
                                              <p:pRg st="0" end="0"/>
                                            </p:txEl>
                                          </p:spTgt>
                                        </p:tgtEl>
                                        <p:attrNameLst>
                                          <p:attrName>style.visibility</p:attrName>
                                        </p:attrNameLst>
                                      </p:cBhvr>
                                      <p:to>
                                        <p:strVal val="visible"/>
                                      </p:to>
                                    </p:set>
                                    <p:animEffect transition="in" filter="wipe(left)">
                                      <p:cBhvr>
                                        <p:cTn id="7" dur="500"/>
                                        <p:tgtEl>
                                          <p:spTgt spid="112640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26403">
                                            <p:txEl>
                                              <p:pRg st="1" end="1"/>
                                            </p:txEl>
                                          </p:spTgt>
                                        </p:tgtEl>
                                        <p:attrNameLst>
                                          <p:attrName>style.visibility</p:attrName>
                                        </p:attrNameLst>
                                      </p:cBhvr>
                                      <p:to>
                                        <p:strVal val="visible"/>
                                      </p:to>
                                    </p:set>
                                    <p:animEffect transition="in" filter="wipe(left)">
                                      <p:cBhvr>
                                        <p:cTn id="11" dur="500"/>
                                        <p:tgtEl>
                                          <p:spTgt spid="1126403">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26403">
                                            <p:txEl>
                                              <p:pRg st="2" end="2"/>
                                            </p:txEl>
                                          </p:spTgt>
                                        </p:tgtEl>
                                        <p:attrNameLst>
                                          <p:attrName>style.visibility</p:attrName>
                                        </p:attrNameLst>
                                      </p:cBhvr>
                                      <p:to>
                                        <p:strVal val="visible"/>
                                      </p:to>
                                    </p:set>
                                    <p:animEffect transition="in" filter="wipe(left)">
                                      <p:cBhvr>
                                        <p:cTn id="15" dur="500"/>
                                        <p:tgtEl>
                                          <p:spTgt spid="1126403">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26403">
                                            <p:txEl>
                                              <p:pRg st="3" end="3"/>
                                            </p:txEl>
                                          </p:spTgt>
                                        </p:tgtEl>
                                        <p:attrNameLst>
                                          <p:attrName>style.visibility</p:attrName>
                                        </p:attrNameLst>
                                      </p:cBhvr>
                                      <p:to>
                                        <p:strVal val="visible"/>
                                      </p:to>
                                    </p:set>
                                    <p:animEffect transition="in" filter="wipe(left)">
                                      <p:cBhvr>
                                        <p:cTn id="19" dur="500"/>
                                        <p:tgtEl>
                                          <p:spTgt spid="11264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4242" name="Rectangle 2"/>
          <p:cNvSpPr>
            <a:spLocks noGrp="1" noChangeArrowheads="1"/>
          </p:cNvSpPr>
          <p:nvPr>
            <p:ph type="title"/>
          </p:nvPr>
        </p:nvSpPr>
        <p:spPr/>
        <p:txBody>
          <a:bodyPr/>
          <a:lstStyle/>
          <a:p>
            <a:r>
              <a:rPr lang="zh-CN" altLang="en-US" b="0">
                <a:latin typeface="华文琥珀" pitchFamily="2" charset="-122"/>
              </a:rPr>
              <a:t>什么是计算机</a:t>
            </a:r>
            <a:r>
              <a:rPr lang="en-US" altLang="zh-CN" sz="2400" b="0">
                <a:latin typeface="华文琥珀" pitchFamily="2" charset="-122"/>
              </a:rPr>
              <a:t>---</a:t>
            </a:r>
            <a:r>
              <a:rPr lang="zh-CN" altLang="en-US" sz="2400" b="0">
                <a:latin typeface="华文琥珀" pitchFamily="2" charset="-122"/>
              </a:rPr>
              <a:t>性能指标</a:t>
            </a:r>
          </a:p>
        </p:txBody>
      </p:sp>
      <p:sp>
        <p:nvSpPr>
          <p:cNvPr id="1674243" name="Rectangle 3"/>
          <p:cNvSpPr>
            <a:spLocks noGrp="1" noChangeArrowheads="1"/>
          </p:cNvSpPr>
          <p:nvPr>
            <p:ph type="body" sz="half" idx="1"/>
          </p:nvPr>
        </p:nvSpPr>
        <p:spPr>
          <a:xfrm>
            <a:off x="179388" y="1052513"/>
            <a:ext cx="8964612" cy="4897437"/>
          </a:xfrm>
        </p:spPr>
        <p:txBody>
          <a:bodyPr/>
          <a:lstStyle/>
          <a:p>
            <a:pPr>
              <a:spcBef>
                <a:spcPct val="50000"/>
              </a:spcBef>
              <a:buSzPct val="90000"/>
            </a:pPr>
            <a:r>
              <a:rPr lang="zh-CN" altLang="en-US" sz="2600" b="1" dirty="0">
                <a:latin typeface="黑体" pitchFamily="49" charset="-122"/>
              </a:rPr>
              <a:t>计算机的性能指标</a:t>
            </a:r>
            <a:r>
              <a:rPr lang="zh-CN" altLang="en-US" sz="2000" b="1" dirty="0">
                <a:latin typeface="Arial Black" pitchFamily="34" charset="0"/>
              </a:rPr>
              <a:t> </a:t>
            </a:r>
            <a:endParaRPr lang="zh-CN" altLang="en-US" sz="2000" b="1" dirty="0">
              <a:latin typeface="楷体_GB2312" pitchFamily="49" charset="-122"/>
              <a:ea typeface="楷体_GB2312" pitchFamily="49" charset="-122"/>
            </a:endParaRPr>
          </a:p>
          <a:p>
            <a:pPr>
              <a:buFont typeface="Wingdings" pitchFamily="2" charset="2"/>
              <a:buNone/>
            </a:pPr>
            <a:r>
              <a:rPr lang="zh-CN" altLang="en-US" sz="2000" b="1" dirty="0">
                <a:latin typeface="楷体_GB2312" pitchFamily="49" charset="-122"/>
                <a:ea typeface="楷体_GB2312" pitchFamily="49" charset="-122"/>
              </a:rPr>
              <a:t>　</a:t>
            </a:r>
            <a:r>
              <a:rPr lang="zh-CN" altLang="en-US" sz="2200" b="1" dirty="0">
                <a:solidFill>
                  <a:srgbClr val="FF0000"/>
                </a:solidFill>
                <a:latin typeface="楷体_GB2312" pitchFamily="49" charset="-122"/>
                <a:ea typeface="楷体_GB2312" pitchFamily="49" charset="-122"/>
              </a:rPr>
              <a:t>主频</a:t>
            </a:r>
            <a:r>
              <a:rPr lang="en-US" altLang="zh-CN" sz="2200" b="1" dirty="0">
                <a:latin typeface="Arial"/>
                <a:ea typeface="楷体_GB2312" pitchFamily="49" charset="-122"/>
              </a:rPr>
              <a:t>—</a:t>
            </a:r>
            <a:r>
              <a:rPr lang="zh-CN" altLang="en-US" sz="2200" b="1" dirty="0">
                <a:latin typeface="楷体_GB2312" pitchFamily="49" charset="-122"/>
                <a:ea typeface="楷体_GB2312" pitchFamily="49" charset="-122"/>
              </a:rPr>
              <a:t>主频是</a:t>
            </a:r>
            <a:r>
              <a:rPr lang="en-US" altLang="zh-CN" sz="2200" b="1" dirty="0">
                <a:latin typeface="楷体_GB2312" pitchFamily="49" charset="-122"/>
                <a:ea typeface="楷体_GB2312" pitchFamily="49" charset="-122"/>
              </a:rPr>
              <a:t>CPU</a:t>
            </a:r>
            <a:r>
              <a:rPr lang="zh-CN" altLang="en-US" sz="2200" b="1" dirty="0">
                <a:latin typeface="楷体_GB2312" pitchFamily="49" charset="-122"/>
                <a:ea typeface="楷体_GB2312" pitchFamily="49" charset="-122"/>
              </a:rPr>
              <a:t>工作的时钟频率，是指计算机</a:t>
            </a:r>
            <a:r>
              <a:rPr lang="en-US" altLang="zh-CN" sz="2200" b="1" dirty="0">
                <a:latin typeface="楷体_GB2312" pitchFamily="49" charset="-122"/>
                <a:ea typeface="楷体_GB2312" pitchFamily="49" charset="-122"/>
              </a:rPr>
              <a:t>CPU</a:t>
            </a:r>
            <a:r>
              <a:rPr lang="zh-CN" altLang="en-US" sz="2200" b="1" dirty="0">
                <a:latin typeface="楷体_GB2312" pitchFamily="49" charset="-122"/>
                <a:ea typeface="楷体_GB2312" pitchFamily="49" charset="-122"/>
              </a:rPr>
              <a:t>在单位时间内工作的脉冲数，它在很大程度上决定了计算机的运行速度。单位是</a:t>
            </a:r>
            <a:r>
              <a:rPr lang="en-US" altLang="zh-CN" sz="2200" b="1" dirty="0">
                <a:latin typeface="楷体_GB2312" pitchFamily="49" charset="-122"/>
                <a:ea typeface="楷体_GB2312" pitchFamily="49" charset="-122"/>
              </a:rPr>
              <a:t>MHz(</a:t>
            </a:r>
            <a:r>
              <a:rPr lang="zh-CN" altLang="en-US" sz="2200" b="1" dirty="0">
                <a:latin typeface="楷体_GB2312" pitchFamily="49" charset="-122"/>
                <a:ea typeface="楷体_GB2312" pitchFamily="49" charset="-122"/>
              </a:rPr>
              <a:t>兆赫兹</a:t>
            </a:r>
            <a:r>
              <a:rPr lang="en-US" altLang="zh-CN" sz="2200" b="1" dirty="0">
                <a:latin typeface="楷体_GB2312" pitchFamily="49" charset="-122"/>
                <a:ea typeface="楷体_GB2312" pitchFamily="49" charset="-122"/>
              </a:rPr>
              <a:t>)</a:t>
            </a:r>
            <a:r>
              <a:rPr lang="zh-CN" altLang="en-US" sz="2200" b="1" dirty="0">
                <a:latin typeface="楷体_GB2312" pitchFamily="49" charset="-122"/>
                <a:ea typeface="楷体_GB2312" pitchFamily="49" charset="-122"/>
              </a:rPr>
              <a:t>。</a:t>
            </a:r>
          </a:p>
          <a:p>
            <a:pPr>
              <a:buFont typeface="Wingdings" pitchFamily="2" charset="2"/>
              <a:buNone/>
            </a:pPr>
            <a:r>
              <a:rPr lang="zh-CN" altLang="en-US" sz="2200" b="1" dirty="0">
                <a:latin typeface="楷体_GB2312" pitchFamily="49" charset="-122"/>
                <a:ea typeface="楷体_GB2312" pitchFamily="49" charset="-122"/>
              </a:rPr>
              <a:t>　</a:t>
            </a:r>
            <a:r>
              <a:rPr lang="zh-CN" altLang="en-US" sz="2200" b="1" dirty="0">
                <a:solidFill>
                  <a:srgbClr val="FF0000"/>
                </a:solidFill>
                <a:latin typeface="楷体_GB2312" pitchFamily="49" charset="-122"/>
                <a:ea typeface="楷体_GB2312" pitchFamily="49" charset="-122"/>
              </a:rPr>
              <a:t>字长</a:t>
            </a:r>
            <a:r>
              <a:rPr lang="en-US" altLang="zh-CN" sz="2200" b="1" dirty="0">
                <a:latin typeface="Arial"/>
                <a:ea typeface="楷体_GB2312" pitchFamily="49" charset="-122"/>
              </a:rPr>
              <a:t>—</a:t>
            </a:r>
            <a:r>
              <a:rPr lang="zh-CN" altLang="en-US" sz="2200" b="1" dirty="0">
                <a:latin typeface="楷体_GB2312" pitchFamily="49" charset="-122"/>
                <a:ea typeface="楷体_GB2312" pitchFamily="49" charset="-122"/>
              </a:rPr>
              <a:t>由一个或多个字节组成的，</a:t>
            </a:r>
            <a:r>
              <a:rPr lang="zh-CN" altLang="en-US" sz="2200" b="1" dirty="0" smtClean="0">
                <a:latin typeface="楷体_GB2312" pitchFamily="49" charset="-122"/>
                <a:ea typeface="楷体_GB2312" pitchFamily="49" charset="-122"/>
              </a:rPr>
              <a:t>作为整体</a:t>
            </a:r>
            <a:r>
              <a:rPr lang="zh-CN" altLang="en-US" sz="2200" b="1" dirty="0">
                <a:latin typeface="楷体_GB2312" pitchFamily="49" charset="-122"/>
                <a:ea typeface="楷体_GB2312" pitchFamily="49" charset="-122"/>
              </a:rPr>
              <a:t>进行存取的一个</a:t>
            </a:r>
            <a:r>
              <a:rPr lang="zh-CN" altLang="en-US" sz="2200" b="1" dirty="0" smtClean="0">
                <a:latin typeface="楷体_GB2312" pitchFamily="49" charset="-122"/>
                <a:ea typeface="楷体_GB2312" pitchFamily="49" charset="-122"/>
              </a:rPr>
              <a:t>数据单位称为</a:t>
            </a:r>
            <a:r>
              <a:rPr lang="zh-CN" altLang="en-US" sz="2200" b="1" dirty="0">
                <a:latin typeface="楷体_GB2312" pitchFamily="49" charset="-122"/>
                <a:ea typeface="楷体_GB2312" pitchFamily="49" charset="-122"/>
              </a:rPr>
              <a:t>一个字。字长是计算机运算速度的又一个决定因素，字长越长计算机运行速度越快。另外，字长也决定了计算机的数据表示精度。</a:t>
            </a:r>
          </a:p>
          <a:p>
            <a:pPr>
              <a:buFont typeface="Wingdings" pitchFamily="2" charset="2"/>
              <a:buNone/>
            </a:pPr>
            <a:r>
              <a:rPr lang="zh-CN" altLang="en-US" sz="2200" b="1" dirty="0">
                <a:latin typeface="楷体_GB2312" pitchFamily="49" charset="-122"/>
                <a:ea typeface="楷体_GB2312" pitchFamily="49" charset="-122"/>
              </a:rPr>
              <a:t>　</a:t>
            </a:r>
            <a:r>
              <a:rPr lang="zh-CN" altLang="en-US" sz="2200" b="1" dirty="0">
                <a:solidFill>
                  <a:srgbClr val="FF0000"/>
                </a:solidFill>
                <a:latin typeface="楷体_GB2312" pitchFamily="49" charset="-122"/>
                <a:ea typeface="楷体_GB2312" pitchFamily="49" charset="-122"/>
              </a:rPr>
              <a:t>存储容量</a:t>
            </a:r>
            <a:r>
              <a:rPr lang="en-US" altLang="zh-CN" sz="2200" b="1" dirty="0">
                <a:latin typeface="Arial"/>
                <a:ea typeface="楷体_GB2312" pitchFamily="49" charset="-122"/>
              </a:rPr>
              <a:t>—</a:t>
            </a:r>
            <a:r>
              <a:rPr lang="zh-CN" altLang="en-US" sz="2200" b="1" dirty="0">
                <a:solidFill>
                  <a:srgbClr val="FF0000"/>
                </a:solidFill>
                <a:latin typeface="楷体_GB2312" pitchFamily="49" charset="-122"/>
                <a:ea typeface="楷体_GB2312" pitchFamily="49" charset="-122"/>
              </a:rPr>
              <a:t>存储器中存储单元的</a:t>
            </a:r>
            <a:r>
              <a:rPr lang="zh-CN" altLang="en-US" sz="2200" b="1" dirty="0" smtClean="0">
                <a:solidFill>
                  <a:srgbClr val="FF0000"/>
                </a:solidFill>
                <a:latin typeface="楷体_GB2312" pitchFamily="49" charset="-122"/>
                <a:ea typeface="楷体_GB2312" pitchFamily="49" charset="-122"/>
              </a:rPr>
              <a:t>总数，基本单位</a:t>
            </a:r>
            <a:r>
              <a:rPr lang="zh-CN" altLang="en-US" sz="2200" b="1" dirty="0">
                <a:solidFill>
                  <a:srgbClr val="FF0000"/>
                </a:solidFill>
                <a:latin typeface="楷体_GB2312" pitchFamily="49" charset="-122"/>
                <a:ea typeface="楷体_GB2312" pitchFamily="49" charset="-122"/>
              </a:rPr>
              <a:t>是字节（</a:t>
            </a:r>
            <a:r>
              <a:rPr lang="en-US" altLang="zh-CN" sz="2200" b="1" dirty="0">
                <a:solidFill>
                  <a:srgbClr val="FF0000"/>
                </a:solidFill>
                <a:latin typeface="楷体_GB2312" pitchFamily="49" charset="-122"/>
                <a:ea typeface="楷体_GB2312" pitchFamily="49" charset="-122"/>
              </a:rPr>
              <a:t>BYTE</a:t>
            </a:r>
            <a:r>
              <a:rPr lang="zh-CN" altLang="en-US" sz="2200" b="1" dirty="0">
                <a:solidFill>
                  <a:srgbClr val="FF0000"/>
                </a:solidFill>
                <a:latin typeface="楷体_GB2312" pitchFamily="49" charset="-122"/>
                <a:ea typeface="楷体_GB2312" pitchFamily="49" charset="-122"/>
              </a:rPr>
              <a:t>简写</a:t>
            </a:r>
            <a:r>
              <a:rPr lang="en-US" altLang="zh-CN" sz="2200" b="1" dirty="0">
                <a:solidFill>
                  <a:srgbClr val="FF0000"/>
                </a:solidFill>
                <a:latin typeface="楷体_GB2312" pitchFamily="49" charset="-122"/>
                <a:ea typeface="楷体_GB2312" pitchFamily="49" charset="-122"/>
              </a:rPr>
              <a:t>B</a:t>
            </a:r>
            <a:r>
              <a:rPr lang="zh-CN" altLang="en-US" sz="2200" b="1" dirty="0">
                <a:solidFill>
                  <a:srgbClr val="FF0000"/>
                </a:solidFill>
                <a:latin typeface="楷体_GB2312" pitchFamily="49" charset="-122"/>
                <a:ea typeface="楷体_GB2312" pitchFamily="49" charset="-122"/>
              </a:rPr>
              <a:t>）。</a:t>
            </a:r>
            <a:r>
              <a:rPr lang="zh-CN" altLang="en-US" sz="2200" b="1" dirty="0">
                <a:latin typeface="楷体_GB2312" pitchFamily="49" charset="-122"/>
                <a:ea typeface="楷体_GB2312" pitchFamily="49" charset="-122"/>
              </a:rPr>
              <a:t>内存容量越大，计算机运行速度越快。</a:t>
            </a:r>
          </a:p>
          <a:p>
            <a:pPr>
              <a:buFont typeface="Wingdings" pitchFamily="2" charset="2"/>
              <a:buNone/>
            </a:pPr>
            <a:r>
              <a:rPr lang="zh-CN" altLang="en-US" sz="2200" b="1" dirty="0">
                <a:latin typeface="楷体_GB2312" pitchFamily="49" charset="-122"/>
                <a:ea typeface="楷体_GB2312" pitchFamily="49" charset="-122"/>
              </a:rPr>
              <a:t>　</a:t>
            </a:r>
            <a:r>
              <a:rPr lang="zh-CN" altLang="en-US" sz="2200" b="1" dirty="0">
                <a:solidFill>
                  <a:srgbClr val="FF0000"/>
                </a:solidFill>
                <a:latin typeface="楷体_GB2312" pitchFamily="49" charset="-122"/>
                <a:ea typeface="楷体_GB2312" pitchFamily="49" charset="-122"/>
              </a:rPr>
              <a:t>存取</a:t>
            </a:r>
            <a:r>
              <a:rPr lang="zh-CN" altLang="en-US" sz="2200" b="1" dirty="0" smtClean="0">
                <a:solidFill>
                  <a:srgbClr val="FF0000"/>
                </a:solidFill>
                <a:latin typeface="楷体_GB2312" pitchFamily="49" charset="-122"/>
                <a:ea typeface="楷体_GB2312" pitchFamily="49" charset="-122"/>
              </a:rPr>
              <a:t>周期</a:t>
            </a:r>
            <a:r>
              <a:rPr lang="en-US" altLang="zh-CN" sz="2200" b="1" dirty="0" smtClean="0">
                <a:latin typeface="Arial"/>
                <a:ea typeface="楷体_GB2312" pitchFamily="49" charset="-122"/>
              </a:rPr>
              <a:t>—</a:t>
            </a:r>
            <a:r>
              <a:rPr lang="en-US" altLang="zh-CN" sz="2200" b="1" dirty="0" smtClean="0">
                <a:latin typeface="楷体_GB2312" pitchFamily="49" charset="-122"/>
                <a:ea typeface="楷体_GB2312" pitchFamily="49" charset="-122"/>
              </a:rPr>
              <a:t>CPU</a:t>
            </a:r>
            <a:r>
              <a:rPr lang="zh-CN" altLang="en-US" sz="2200" b="1" dirty="0">
                <a:latin typeface="楷体_GB2312" pitchFamily="49" charset="-122"/>
                <a:ea typeface="楷体_GB2312" pitchFamily="49" charset="-122"/>
              </a:rPr>
              <a:t>对存储器的两个基本操作为读取和写入。从存储器中存取一个字到能够再存取下一个字所需的时间称为存取周期。单位是</a:t>
            </a:r>
            <a:r>
              <a:rPr lang="en-US" altLang="zh-CN" sz="2200" b="1" dirty="0">
                <a:latin typeface="楷体_GB2312" pitchFamily="49" charset="-122"/>
                <a:ea typeface="楷体_GB2312" pitchFamily="49" charset="-122"/>
              </a:rPr>
              <a:t>NS</a:t>
            </a:r>
            <a:r>
              <a:rPr lang="zh-CN" altLang="en-US" sz="2200" b="1" dirty="0">
                <a:latin typeface="楷体_GB2312" pitchFamily="49" charset="-122"/>
                <a:ea typeface="楷体_GB2312" pitchFamily="49" charset="-122"/>
              </a:rPr>
              <a:t>（纳秒）。存取周期越短，计算机速度越快。</a:t>
            </a:r>
          </a:p>
          <a:p>
            <a:pPr>
              <a:buFont typeface="Wingdings" pitchFamily="2" charset="2"/>
              <a:buNone/>
            </a:pPr>
            <a:r>
              <a:rPr lang="zh-CN" altLang="en-US" sz="2200" b="1" dirty="0">
                <a:latin typeface="楷体_GB2312" pitchFamily="49" charset="-122"/>
                <a:ea typeface="楷体_GB2312" pitchFamily="49" charset="-122"/>
              </a:rPr>
              <a:t>　</a:t>
            </a:r>
            <a:r>
              <a:rPr lang="zh-CN" altLang="en-US" sz="2200" b="1" dirty="0">
                <a:solidFill>
                  <a:srgbClr val="FF0000"/>
                </a:solidFill>
                <a:latin typeface="楷体_GB2312" pitchFamily="49" charset="-122"/>
                <a:ea typeface="楷体_GB2312" pitchFamily="49" charset="-122"/>
              </a:rPr>
              <a:t>运算速度</a:t>
            </a:r>
            <a:r>
              <a:rPr lang="en-US" altLang="zh-CN" sz="2200" b="1" dirty="0" smtClean="0">
                <a:latin typeface="Arial"/>
                <a:ea typeface="楷体_GB2312" pitchFamily="49" charset="-122"/>
              </a:rPr>
              <a:t>—</a:t>
            </a:r>
            <a:r>
              <a:rPr lang="zh-CN" altLang="en-US" sz="2200" b="1" dirty="0" smtClean="0">
                <a:latin typeface="Arial"/>
                <a:ea typeface="楷体_GB2312" pitchFamily="49" charset="-122"/>
              </a:rPr>
              <a:t>通常的</a:t>
            </a:r>
            <a:r>
              <a:rPr lang="zh-CN" altLang="en-US" sz="2200" b="1" dirty="0" smtClean="0">
                <a:solidFill>
                  <a:srgbClr val="FF0000"/>
                </a:solidFill>
                <a:latin typeface="Arial"/>
                <a:ea typeface="楷体_GB2312" pitchFamily="49" charset="-122"/>
              </a:rPr>
              <a:t>度量单位是</a:t>
            </a:r>
            <a:r>
              <a:rPr lang="zh-CN" altLang="en-US" sz="2200" b="1" dirty="0" smtClean="0">
                <a:solidFill>
                  <a:srgbClr val="FF0000"/>
                </a:solidFill>
                <a:latin typeface="楷体_GB2312" pitchFamily="49" charset="-122"/>
                <a:ea typeface="楷体_GB2312" pitchFamily="49" charset="-122"/>
              </a:rPr>
              <a:t>每秒</a:t>
            </a:r>
            <a:r>
              <a:rPr lang="zh-CN" altLang="en-US" sz="2200" b="1" dirty="0">
                <a:solidFill>
                  <a:srgbClr val="FF0000"/>
                </a:solidFill>
                <a:latin typeface="楷体_GB2312" pitchFamily="49" charset="-122"/>
                <a:ea typeface="楷体_GB2312" pitchFamily="49" charset="-122"/>
              </a:rPr>
              <a:t>可执行的百万条指令</a:t>
            </a:r>
            <a:r>
              <a:rPr lang="zh-CN" altLang="en-US" sz="2200" b="1" dirty="0" smtClean="0">
                <a:solidFill>
                  <a:srgbClr val="FF0000"/>
                </a:solidFill>
                <a:latin typeface="楷体_GB2312" pitchFamily="49" charset="-122"/>
                <a:ea typeface="楷体_GB2312" pitchFamily="49" charset="-122"/>
              </a:rPr>
              <a:t>数（</a:t>
            </a:r>
            <a:r>
              <a:rPr lang="en-US" altLang="zh-CN" sz="2200" b="1" dirty="0" smtClean="0">
                <a:solidFill>
                  <a:srgbClr val="FF0000"/>
                </a:solidFill>
                <a:latin typeface="楷体_GB2312" pitchFamily="49" charset="-122"/>
                <a:ea typeface="楷体_GB2312" pitchFamily="49" charset="-122"/>
              </a:rPr>
              <a:t>MIPS</a:t>
            </a:r>
            <a:r>
              <a:rPr lang="zh-CN" altLang="en-US" sz="2200" b="1" dirty="0" smtClean="0">
                <a:solidFill>
                  <a:srgbClr val="FF0000"/>
                </a:solidFill>
                <a:latin typeface="楷体_GB2312" pitchFamily="49" charset="-122"/>
                <a:ea typeface="楷体_GB2312" pitchFamily="49" charset="-122"/>
              </a:rPr>
              <a:t>）。</a:t>
            </a:r>
            <a:endParaRPr lang="zh-CN" altLang="en-US" sz="2200" b="1" dirty="0">
              <a:solidFill>
                <a:srgbClr val="FF0000"/>
              </a:solidFill>
              <a:latin typeface="楷体_GB2312" pitchFamily="49" charset="-122"/>
              <a:ea typeface="楷体_GB2312" pitchFamily="49" charset="-122"/>
            </a:endParaRPr>
          </a:p>
        </p:txBody>
      </p:sp>
    </p:spTree>
    <p:extLst>
      <p:ext uri="{BB962C8B-B14F-4D97-AF65-F5344CB8AC3E}">
        <p14:creationId xmlns:p14="http://schemas.microsoft.com/office/powerpoint/2010/main" val="16559864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1674243">
                                            <p:txEl>
                                              <p:pRg st="0" end="0"/>
                                            </p:txEl>
                                          </p:spTgt>
                                        </p:tgtEl>
                                        <p:attrNameLst>
                                          <p:attrName>style.visibility</p:attrName>
                                        </p:attrNameLst>
                                      </p:cBhvr>
                                      <p:to>
                                        <p:strVal val="visible"/>
                                      </p:to>
                                    </p:set>
                                    <p:anim calcmode="lin" valueType="num">
                                      <p:cBhvr additive="base">
                                        <p:cTn id="7" dur="500" fill="hold"/>
                                        <p:tgtEl>
                                          <p:spTgt spid="16742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74243">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nodeType="afterEffect">
                                  <p:stCondLst>
                                    <p:cond delay="0"/>
                                  </p:stCondLst>
                                  <p:childTnLst>
                                    <p:set>
                                      <p:cBhvr>
                                        <p:cTn id="11" dur="1" fill="hold">
                                          <p:stCondLst>
                                            <p:cond delay="0"/>
                                          </p:stCondLst>
                                        </p:cTn>
                                        <p:tgtEl>
                                          <p:spTgt spid="1674243">
                                            <p:txEl>
                                              <p:pRg st="1" end="1"/>
                                            </p:txEl>
                                          </p:spTgt>
                                        </p:tgtEl>
                                        <p:attrNameLst>
                                          <p:attrName>style.visibility</p:attrName>
                                        </p:attrNameLst>
                                      </p:cBhvr>
                                      <p:to>
                                        <p:strVal val="visible"/>
                                      </p:to>
                                    </p:set>
                                    <p:anim calcmode="lin" valueType="num">
                                      <p:cBhvr additive="base">
                                        <p:cTn id="12" dur="500" fill="hold"/>
                                        <p:tgtEl>
                                          <p:spTgt spid="167424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74243">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nodeType="afterEffect">
                                  <p:stCondLst>
                                    <p:cond delay="0"/>
                                  </p:stCondLst>
                                  <p:childTnLst>
                                    <p:set>
                                      <p:cBhvr>
                                        <p:cTn id="16" dur="1" fill="hold">
                                          <p:stCondLst>
                                            <p:cond delay="0"/>
                                          </p:stCondLst>
                                        </p:cTn>
                                        <p:tgtEl>
                                          <p:spTgt spid="1674243">
                                            <p:txEl>
                                              <p:pRg st="2" end="2"/>
                                            </p:txEl>
                                          </p:spTgt>
                                        </p:tgtEl>
                                        <p:attrNameLst>
                                          <p:attrName>style.visibility</p:attrName>
                                        </p:attrNameLst>
                                      </p:cBhvr>
                                      <p:to>
                                        <p:strVal val="visible"/>
                                      </p:to>
                                    </p:set>
                                    <p:anim calcmode="lin" valueType="num">
                                      <p:cBhvr additive="base">
                                        <p:cTn id="17" dur="500" fill="hold"/>
                                        <p:tgtEl>
                                          <p:spTgt spid="167424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74243">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nodeType="afterEffect">
                                  <p:stCondLst>
                                    <p:cond delay="0"/>
                                  </p:stCondLst>
                                  <p:childTnLst>
                                    <p:set>
                                      <p:cBhvr>
                                        <p:cTn id="21" dur="1" fill="hold">
                                          <p:stCondLst>
                                            <p:cond delay="0"/>
                                          </p:stCondLst>
                                        </p:cTn>
                                        <p:tgtEl>
                                          <p:spTgt spid="1674243">
                                            <p:txEl>
                                              <p:pRg st="3" end="3"/>
                                            </p:txEl>
                                          </p:spTgt>
                                        </p:tgtEl>
                                        <p:attrNameLst>
                                          <p:attrName>style.visibility</p:attrName>
                                        </p:attrNameLst>
                                      </p:cBhvr>
                                      <p:to>
                                        <p:strVal val="visible"/>
                                      </p:to>
                                    </p:set>
                                    <p:anim calcmode="lin" valueType="num">
                                      <p:cBhvr additive="base">
                                        <p:cTn id="22" dur="500" fill="hold"/>
                                        <p:tgtEl>
                                          <p:spTgt spid="167424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74243">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3" fill="hold" nodeType="afterEffect">
                                  <p:stCondLst>
                                    <p:cond delay="0"/>
                                  </p:stCondLst>
                                  <p:childTnLst>
                                    <p:set>
                                      <p:cBhvr>
                                        <p:cTn id="26" dur="1" fill="hold">
                                          <p:stCondLst>
                                            <p:cond delay="0"/>
                                          </p:stCondLst>
                                        </p:cTn>
                                        <p:tgtEl>
                                          <p:spTgt spid="1674243">
                                            <p:txEl>
                                              <p:pRg st="4" end="4"/>
                                            </p:txEl>
                                          </p:spTgt>
                                        </p:tgtEl>
                                        <p:attrNameLst>
                                          <p:attrName>style.visibility</p:attrName>
                                        </p:attrNameLst>
                                      </p:cBhvr>
                                      <p:to>
                                        <p:strVal val="visible"/>
                                      </p:to>
                                    </p:set>
                                    <p:anim calcmode="lin" valueType="num">
                                      <p:cBhvr additive="base">
                                        <p:cTn id="27" dur="500" fill="hold"/>
                                        <p:tgtEl>
                                          <p:spTgt spid="167424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74243">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3" fill="hold" nodeType="afterEffect">
                                  <p:stCondLst>
                                    <p:cond delay="0"/>
                                  </p:stCondLst>
                                  <p:childTnLst>
                                    <p:set>
                                      <p:cBhvr>
                                        <p:cTn id="31" dur="1" fill="hold">
                                          <p:stCondLst>
                                            <p:cond delay="0"/>
                                          </p:stCondLst>
                                        </p:cTn>
                                        <p:tgtEl>
                                          <p:spTgt spid="1674243">
                                            <p:txEl>
                                              <p:pRg st="5" end="5"/>
                                            </p:txEl>
                                          </p:spTgt>
                                        </p:tgtEl>
                                        <p:attrNameLst>
                                          <p:attrName>style.visibility</p:attrName>
                                        </p:attrNameLst>
                                      </p:cBhvr>
                                      <p:to>
                                        <p:strVal val="visible"/>
                                      </p:to>
                                    </p:set>
                                    <p:anim calcmode="lin" valueType="num">
                                      <p:cBhvr additive="base">
                                        <p:cTn id="32" dur="500" fill="hold"/>
                                        <p:tgtEl>
                                          <p:spTgt spid="1674243">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7424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r>
              <a:rPr lang="zh-CN" altLang="en-US" b="0">
                <a:latin typeface="华文琥珀" pitchFamily="2" charset="-122"/>
              </a:rPr>
              <a:t>什么是计算机</a:t>
            </a:r>
            <a:r>
              <a:rPr lang="en-US" altLang="zh-CN" sz="2400" b="0">
                <a:latin typeface="华文琥珀" pitchFamily="2" charset="-122"/>
              </a:rPr>
              <a:t>---</a:t>
            </a:r>
            <a:r>
              <a:rPr lang="zh-CN" altLang="en-US" sz="2400" b="0">
                <a:latin typeface="华文琥珀" pitchFamily="2" charset="-122"/>
              </a:rPr>
              <a:t>分类</a:t>
            </a:r>
          </a:p>
        </p:txBody>
      </p:sp>
      <p:sp>
        <p:nvSpPr>
          <p:cNvPr id="1128451" name="Rectangle 3"/>
          <p:cNvSpPr>
            <a:spLocks noGrp="1" noChangeArrowheads="1"/>
          </p:cNvSpPr>
          <p:nvPr>
            <p:ph type="body" sz="half" idx="1"/>
          </p:nvPr>
        </p:nvSpPr>
        <p:spPr>
          <a:xfrm>
            <a:off x="684213" y="1196975"/>
            <a:ext cx="7921625" cy="4319588"/>
          </a:xfrm>
        </p:spPr>
        <p:txBody>
          <a:bodyPr/>
          <a:lstStyle/>
          <a:p>
            <a:r>
              <a:rPr lang="zh-CN" altLang="en-US" sz="2600" b="1"/>
              <a:t>按信息的表示和处理方式划分</a:t>
            </a:r>
          </a:p>
          <a:p>
            <a:pPr lvl="1"/>
            <a:r>
              <a:rPr lang="zh-CN" altLang="en-US" sz="2200" b="1"/>
              <a:t>数字计算机</a:t>
            </a:r>
          </a:p>
          <a:p>
            <a:pPr lvl="2"/>
            <a:r>
              <a:rPr lang="zh-CN" altLang="en-US" sz="2100" b="1"/>
              <a:t>在数字计算机中，信息用离散的二进制形式</a:t>
            </a:r>
            <a:r>
              <a:rPr lang="en-US" altLang="zh-CN" sz="2100" b="1"/>
              <a:t>0</a:t>
            </a:r>
            <a:r>
              <a:rPr lang="zh-CN" altLang="en-US" sz="2100" b="1"/>
              <a:t>和</a:t>
            </a:r>
            <a:r>
              <a:rPr lang="en-US" altLang="zh-CN" sz="2100" b="1"/>
              <a:t>1</a:t>
            </a:r>
            <a:r>
              <a:rPr lang="zh-CN" altLang="en-US" sz="2100" b="1"/>
              <a:t>组成的代码串表示。特点是解题精度高，便于信息存储，通用性强。通常所说电子计算机就是指数字电子计算机。</a:t>
            </a:r>
          </a:p>
          <a:p>
            <a:pPr lvl="1"/>
            <a:r>
              <a:rPr lang="zh-CN" altLang="en-US" sz="2200" b="1"/>
              <a:t>模拟计算机</a:t>
            </a:r>
          </a:p>
          <a:p>
            <a:pPr lvl="2"/>
            <a:r>
              <a:rPr lang="zh-CN" altLang="en-US" sz="2100" b="1"/>
              <a:t>在模拟计算机中，信息用连续变化的模拟量表示，其运算部件主要由运算放大器及一些有源或无源的网络组成。运算速度很快，但精度不高，通用性不强。</a:t>
            </a:r>
          </a:p>
          <a:p>
            <a:pPr lvl="1"/>
            <a:r>
              <a:rPr lang="zh-CN" altLang="en-US" sz="2200" b="1"/>
              <a:t>数字模拟混合电子计算机。</a:t>
            </a:r>
            <a:endParaRPr lang="zh-CN" altLang="en-US" sz="2200"/>
          </a:p>
        </p:txBody>
      </p:sp>
    </p:spTree>
    <p:extLst>
      <p:ext uri="{BB962C8B-B14F-4D97-AF65-F5344CB8AC3E}">
        <p14:creationId xmlns:p14="http://schemas.microsoft.com/office/powerpoint/2010/main" val="2507934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1128451">
                                            <p:txEl>
                                              <p:pRg st="0" end="0"/>
                                            </p:txEl>
                                          </p:spTgt>
                                        </p:tgtEl>
                                        <p:attrNameLst>
                                          <p:attrName>style.visibility</p:attrName>
                                        </p:attrNameLst>
                                      </p:cBhvr>
                                      <p:to>
                                        <p:strVal val="visible"/>
                                      </p:to>
                                    </p:set>
                                    <p:anim calcmode="lin" valueType="num">
                                      <p:cBhvr additive="base">
                                        <p:cTn id="7" dur="500" fill="hold"/>
                                        <p:tgtEl>
                                          <p:spTgt spid="11284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845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nodeType="afterEffect">
                                  <p:stCondLst>
                                    <p:cond delay="0"/>
                                  </p:stCondLst>
                                  <p:childTnLst>
                                    <p:set>
                                      <p:cBhvr>
                                        <p:cTn id="11" dur="1" fill="hold">
                                          <p:stCondLst>
                                            <p:cond delay="0"/>
                                          </p:stCondLst>
                                        </p:cTn>
                                        <p:tgtEl>
                                          <p:spTgt spid="1128451">
                                            <p:txEl>
                                              <p:pRg st="1" end="1"/>
                                            </p:txEl>
                                          </p:spTgt>
                                        </p:tgtEl>
                                        <p:attrNameLst>
                                          <p:attrName>style.visibility</p:attrName>
                                        </p:attrNameLst>
                                      </p:cBhvr>
                                      <p:to>
                                        <p:strVal val="visible"/>
                                      </p:to>
                                    </p:set>
                                    <p:anim calcmode="lin" valueType="num">
                                      <p:cBhvr additive="base">
                                        <p:cTn id="12" dur="500" fill="hold"/>
                                        <p:tgtEl>
                                          <p:spTgt spid="112845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128451">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nodeType="afterEffect">
                                  <p:stCondLst>
                                    <p:cond delay="0"/>
                                  </p:stCondLst>
                                  <p:childTnLst>
                                    <p:set>
                                      <p:cBhvr>
                                        <p:cTn id="16" dur="1" fill="hold">
                                          <p:stCondLst>
                                            <p:cond delay="0"/>
                                          </p:stCondLst>
                                        </p:cTn>
                                        <p:tgtEl>
                                          <p:spTgt spid="1128451">
                                            <p:txEl>
                                              <p:pRg st="2" end="2"/>
                                            </p:txEl>
                                          </p:spTgt>
                                        </p:tgtEl>
                                        <p:attrNameLst>
                                          <p:attrName>style.visibility</p:attrName>
                                        </p:attrNameLst>
                                      </p:cBhvr>
                                      <p:to>
                                        <p:strVal val="visible"/>
                                      </p:to>
                                    </p:set>
                                    <p:anim calcmode="lin" valueType="num">
                                      <p:cBhvr additive="base">
                                        <p:cTn id="17" dur="500" fill="hold"/>
                                        <p:tgtEl>
                                          <p:spTgt spid="112845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28451">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nodeType="afterEffect">
                                  <p:stCondLst>
                                    <p:cond delay="0"/>
                                  </p:stCondLst>
                                  <p:childTnLst>
                                    <p:set>
                                      <p:cBhvr>
                                        <p:cTn id="21" dur="1" fill="hold">
                                          <p:stCondLst>
                                            <p:cond delay="0"/>
                                          </p:stCondLst>
                                        </p:cTn>
                                        <p:tgtEl>
                                          <p:spTgt spid="1128451">
                                            <p:txEl>
                                              <p:pRg st="3" end="3"/>
                                            </p:txEl>
                                          </p:spTgt>
                                        </p:tgtEl>
                                        <p:attrNameLst>
                                          <p:attrName>style.visibility</p:attrName>
                                        </p:attrNameLst>
                                      </p:cBhvr>
                                      <p:to>
                                        <p:strVal val="visible"/>
                                      </p:to>
                                    </p:set>
                                    <p:anim calcmode="lin" valueType="num">
                                      <p:cBhvr additive="base">
                                        <p:cTn id="22" dur="500" fill="hold"/>
                                        <p:tgtEl>
                                          <p:spTgt spid="1128451">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128451">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3" fill="hold" nodeType="afterEffect">
                                  <p:stCondLst>
                                    <p:cond delay="0"/>
                                  </p:stCondLst>
                                  <p:childTnLst>
                                    <p:set>
                                      <p:cBhvr>
                                        <p:cTn id="26" dur="1" fill="hold">
                                          <p:stCondLst>
                                            <p:cond delay="0"/>
                                          </p:stCondLst>
                                        </p:cTn>
                                        <p:tgtEl>
                                          <p:spTgt spid="1128451">
                                            <p:txEl>
                                              <p:pRg st="4" end="4"/>
                                            </p:txEl>
                                          </p:spTgt>
                                        </p:tgtEl>
                                        <p:attrNameLst>
                                          <p:attrName>style.visibility</p:attrName>
                                        </p:attrNameLst>
                                      </p:cBhvr>
                                      <p:to>
                                        <p:strVal val="visible"/>
                                      </p:to>
                                    </p:set>
                                    <p:anim calcmode="lin" valueType="num">
                                      <p:cBhvr additive="base">
                                        <p:cTn id="27" dur="500" fill="hold"/>
                                        <p:tgtEl>
                                          <p:spTgt spid="112845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128451">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3" fill="hold" nodeType="afterEffect">
                                  <p:stCondLst>
                                    <p:cond delay="0"/>
                                  </p:stCondLst>
                                  <p:childTnLst>
                                    <p:set>
                                      <p:cBhvr>
                                        <p:cTn id="31" dur="1" fill="hold">
                                          <p:stCondLst>
                                            <p:cond delay="0"/>
                                          </p:stCondLst>
                                        </p:cTn>
                                        <p:tgtEl>
                                          <p:spTgt spid="1128451">
                                            <p:txEl>
                                              <p:pRg st="5" end="5"/>
                                            </p:txEl>
                                          </p:spTgt>
                                        </p:tgtEl>
                                        <p:attrNameLst>
                                          <p:attrName>style.visibility</p:attrName>
                                        </p:attrNameLst>
                                      </p:cBhvr>
                                      <p:to>
                                        <p:strVal val="visible"/>
                                      </p:to>
                                    </p:set>
                                    <p:anim calcmode="lin" valueType="num">
                                      <p:cBhvr additive="base">
                                        <p:cTn id="32" dur="500" fill="hold"/>
                                        <p:tgtEl>
                                          <p:spTgt spid="1128451">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128451">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5266" name="Rectangle 2"/>
          <p:cNvSpPr>
            <a:spLocks noGrp="1" noChangeArrowheads="1"/>
          </p:cNvSpPr>
          <p:nvPr>
            <p:ph type="title"/>
          </p:nvPr>
        </p:nvSpPr>
        <p:spPr/>
        <p:txBody>
          <a:bodyPr/>
          <a:lstStyle/>
          <a:p>
            <a:r>
              <a:rPr lang="zh-CN" altLang="en-US" b="0">
                <a:latin typeface="华文琥珀" pitchFamily="2" charset="-122"/>
              </a:rPr>
              <a:t>什么是计算机</a:t>
            </a:r>
            <a:r>
              <a:rPr lang="en-US" altLang="zh-CN" sz="2400" b="0">
                <a:latin typeface="华文琥珀" pitchFamily="2" charset="-122"/>
              </a:rPr>
              <a:t>---</a:t>
            </a:r>
            <a:r>
              <a:rPr lang="zh-CN" altLang="en-US" sz="2400" b="0">
                <a:latin typeface="华文琥珀" pitchFamily="2" charset="-122"/>
              </a:rPr>
              <a:t>分类</a:t>
            </a:r>
          </a:p>
        </p:txBody>
      </p:sp>
      <p:sp>
        <p:nvSpPr>
          <p:cNvPr id="1675267" name="Rectangle 3"/>
          <p:cNvSpPr>
            <a:spLocks noGrp="1" noChangeArrowheads="1"/>
          </p:cNvSpPr>
          <p:nvPr>
            <p:ph type="body" sz="half" idx="1"/>
          </p:nvPr>
        </p:nvSpPr>
        <p:spPr>
          <a:xfrm>
            <a:off x="468313" y="1196975"/>
            <a:ext cx="8064500" cy="4608513"/>
          </a:xfrm>
        </p:spPr>
        <p:txBody>
          <a:bodyPr/>
          <a:lstStyle/>
          <a:p>
            <a:r>
              <a:rPr lang="zh-CN" altLang="en-US" sz="2600" b="1"/>
              <a:t>按计算机用途划分</a:t>
            </a:r>
          </a:p>
          <a:p>
            <a:pPr lvl="1"/>
            <a:r>
              <a:rPr lang="zh-CN" altLang="en-US" sz="2200" b="1"/>
              <a:t>专用计算机</a:t>
            </a:r>
          </a:p>
          <a:p>
            <a:pPr lvl="2"/>
            <a:r>
              <a:rPr lang="zh-CN" altLang="en-US" sz="2100" b="1"/>
              <a:t>专用计算机是针对某一特定应用领域，为解决某些特定问题而设计的，如“深蓝”（</a:t>
            </a:r>
            <a:r>
              <a:rPr lang="en-US" altLang="zh-CN" sz="2100" b="1"/>
              <a:t>Deep Blue</a:t>
            </a:r>
            <a:r>
              <a:rPr lang="zh-CN" altLang="en-US" sz="2100" b="1"/>
              <a:t>）计算机，只用于国际象棋的博弈。</a:t>
            </a:r>
          </a:p>
          <a:p>
            <a:pPr lvl="1"/>
            <a:r>
              <a:rPr lang="zh-CN" altLang="en-US" sz="2200" b="1"/>
              <a:t>通用计算机</a:t>
            </a:r>
          </a:p>
          <a:p>
            <a:pPr lvl="2"/>
            <a:r>
              <a:rPr lang="zh-CN" altLang="en-US" sz="2100" b="1"/>
              <a:t>通用计算机是针对多种应用领域或者面向多种算法而研制的，其通用性强、功能全，能适应多种用户的需求，目前大多数计算机是属于通用计算机，包括个人计算机。</a:t>
            </a:r>
            <a:endParaRPr lang="zh-CN" altLang="en-US" sz="2100"/>
          </a:p>
        </p:txBody>
      </p:sp>
    </p:spTree>
    <p:extLst>
      <p:ext uri="{BB962C8B-B14F-4D97-AF65-F5344CB8AC3E}">
        <p14:creationId xmlns:p14="http://schemas.microsoft.com/office/powerpoint/2010/main" val="18018082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1675267">
                                            <p:txEl>
                                              <p:pRg st="0" end="0"/>
                                            </p:txEl>
                                          </p:spTgt>
                                        </p:tgtEl>
                                        <p:attrNameLst>
                                          <p:attrName>style.visibility</p:attrName>
                                        </p:attrNameLst>
                                      </p:cBhvr>
                                      <p:to>
                                        <p:strVal val="visible"/>
                                      </p:to>
                                    </p:set>
                                    <p:anim calcmode="lin" valueType="num">
                                      <p:cBhvr additive="base">
                                        <p:cTn id="7" dur="500" fill="hold"/>
                                        <p:tgtEl>
                                          <p:spTgt spid="16752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75267">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nodeType="afterEffect">
                                  <p:stCondLst>
                                    <p:cond delay="0"/>
                                  </p:stCondLst>
                                  <p:childTnLst>
                                    <p:set>
                                      <p:cBhvr>
                                        <p:cTn id="11" dur="1" fill="hold">
                                          <p:stCondLst>
                                            <p:cond delay="0"/>
                                          </p:stCondLst>
                                        </p:cTn>
                                        <p:tgtEl>
                                          <p:spTgt spid="1675267">
                                            <p:txEl>
                                              <p:pRg st="1" end="1"/>
                                            </p:txEl>
                                          </p:spTgt>
                                        </p:tgtEl>
                                        <p:attrNameLst>
                                          <p:attrName>style.visibility</p:attrName>
                                        </p:attrNameLst>
                                      </p:cBhvr>
                                      <p:to>
                                        <p:strVal val="visible"/>
                                      </p:to>
                                    </p:set>
                                    <p:anim calcmode="lin" valueType="num">
                                      <p:cBhvr additive="base">
                                        <p:cTn id="12" dur="500" fill="hold"/>
                                        <p:tgtEl>
                                          <p:spTgt spid="167526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75267">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nodeType="afterEffect">
                                  <p:stCondLst>
                                    <p:cond delay="0"/>
                                  </p:stCondLst>
                                  <p:childTnLst>
                                    <p:set>
                                      <p:cBhvr>
                                        <p:cTn id="16" dur="1" fill="hold">
                                          <p:stCondLst>
                                            <p:cond delay="0"/>
                                          </p:stCondLst>
                                        </p:cTn>
                                        <p:tgtEl>
                                          <p:spTgt spid="1675267">
                                            <p:txEl>
                                              <p:pRg st="2" end="2"/>
                                            </p:txEl>
                                          </p:spTgt>
                                        </p:tgtEl>
                                        <p:attrNameLst>
                                          <p:attrName>style.visibility</p:attrName>
                                        </p:attrNameLst>
                                      </p:cBhvr>
                                      <p:to>
                                        <p:strVal val="visible"/>
                                      </p:to>
                                    </p:set>
                                    <p:anim calcmode="lin" valueType="num">
                                      <p:cBhvr additive="base">
                                        <p:cTn id="17" dur="500" fill="hold"/>
                                        <p:tgtEl>
                                          <p:spTgt spid="167526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75267">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nodeType="afterEffect">
                                  <p:stCondLst>
                                    <p:cond delay="0"/>
                                  </p:stCondLst>
                                  <p:childTnLst>
                                    <p:set>
                                      <p:cBhvr>
                                        <p:cTn id="21" dur="1" fill="hold">
                                          <p:stCondLst>
                                            <p:cond delay="0"/>
                                          </p:stCondLst>
                                        </p:cTn>
                                        <p:tgtEl>
                                          <p:spTgt spid="1675267">
                                            <p:txEl>
                                              <p:pRg st="3" end="3"/>
                                            </p:txEl>
                                          </p:spTgt>
                                        </p:tgtEl>
                                        <p:attrNameLst>
                                          <p:attrName>style.visibility</p:attrName>
                                        </p:attrNameLst>
                                      </p:cBhvr>
                                      <p:to>
                                        <p:strVal val="visible"/>
                                      </p:to>
                                    </p:set>
                                    <p:anim calcmode="lin" valueType="num">
                                      <p:cBhvr additive="base">
                                        <p:cTn id="22" dur="500" fill="hold"/>
                                        <p:tgtEl>
                                          <p:spTgt spid="1675267">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75267">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3" fill="hold" nodeType="afterEffect">
                                  <p:stCondLst>
                                    <p:cond delay="0"/>
                                  </p:stCondLst>
                                  <p:childTnLst>
                                    <p:set>
                                      <p:cBhvr>
                                        <p:cTn id="26" dur="1" fill="hold">
                                          <p:stCondLst>
                                            <p:cond delay="0"/>
                                          </p:stCondLst>
                                        </p:cTn>
                                        <p:tgtEl>
                                          <p:spTgt spid="1675267">
                                            <p:txEl>
                                              <p:pRg st="4" end="4"/>
                                            </p:txEl>
                                          </p:spTgt>
                                        </p:tgtEl>
                                        <p:attrNameLst>
                                          <p:attrName>style.visibility</p:attrName>
                                        </p:attrNameLst>
                                      </p:cBhvr>
                                      <p:to>
                                        <p:strVal val="visible"/>
                                      </p:to>
                                    </p:set>
                                    <p:anim calcmode="lin" valueType="num">
                                      <p:cBhvr additive="base">
                                        <p:cTn id="27" dur="500" fill="hold"/>
                                        <p:tgtEl>
                                          <p:spTgt spid="167526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7526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6290" name="Rectangle 2"/>
          <p:cNvSpPr>
            <a:spLocks noGrp="1" noChangeArrowheads="1"/>
          </p:cNvSpPr>
          <p:nvPr>
            <p:ph type="title"/>
          </p:nvPr>
        </p:nvSpPr>
        <p:spPr/>
        <p:txBody>
          <a:bodyPr/>
          <a:lstStyle/>
          <a:p>
            <a:r>
              <a:rPr lang="zh-CN" altLang="en-US" b="0">
                <a:latin typeface="华文琥珀" pitchFamily="2" charset="-122"/>
              </a:rPr>
              <a:t>什么是计算机</a:t>
            </a:r>
            <a:r>
              <a:rPr lang="en-US" altLang="zh-CN" sz="2400" b="0">
                <a:latin typeface="华文琥珀" pitchFamily="2" charset="-122"/>
              </a:rPr>
              <a:t>---</a:t>
            </a:r>
            <a:r>
              <a:rPr lang="zh-CN" altLang="en-US" sz="2400" b="0">
                <a:latin typeface="华文琥珀" pitchFamily="2" charset="-122"/>
              </a:rPr>
              <a:t>分类</a:t>
            </a:r>
          </a:p>
        </p:txBody>
      </p:sp>
      <p:sp>
        <p:nvSpPr>
          <p:cNvPr id="1676291" name="Rectangle 3"/>
          <p:cNvSpPr>
            <a:spLocks noGrp="1" noChangeArrowheads="1"/>
          </p:cNvSpPr>
          <p:nvPr>
            <p:ph type="body" sz="half" idx="1"/>
          </p:nvPr>
        </p:nvSpPr>
        <p:spPr>
          <a:xfrm>
            <a:off x="395288" y="1052513"/>
            <a:ext cx="8569325" cy="5040312"/>
          </a:xfrm>
        </p:spPr>
        <p:txBody>
          <a:bodyPr/>
          <a:lstStyle/>
          <a:p>
            <a:pPr>
              <a:lnSpc>
                <a:spcPct val="90000"/>
              </a:lnSpc>
            </a:pPr>
            <a:r>
              <a:rPr lang="zh-CN" altLang="en-US" sz="2600" b="1"/>
              <a:t>按计算机规模与性能用途划分</a:t>
            </a:r>
          </a:p>
          <a:p>
            <a:pPr lvl="1">
              <a:lnSpc>
                <a:spcPct val="90000"/>
              </a:lnSpc>
            </a:pPr>
            <a:r>
              <a:rPr lang="zh-CN" altLang="en-US" sz="2200" b="1"/>
              <a:t>巨型机</a:t>
            </a:r>
          </a:p>
          <a:p>
            <a:pPr lvl="2">
              <a:lnSpc>
                <a:spcPct val="90000"/>
              </a:lnSpc>
            </a:pPr>
            <a:r>
              <a:rPr lang="zh-CN" altLang="en-US" sz="2100" b="1"/>
              <a:t>巨型机又称为超级计算机，是计算机中性能最高、功能最强的。其运算速度超过每秒千万亿次，字长</a:t>
            </a:r>
            <a:r>
              <a:rPr lang="en-US" altLang="zh-CN" sz="2100" b="1"/>
              <a:t>64</a:t>
            </a:r>
            <a:r>
              <a:rPr lang="zh-CN" altLang="en-US" sz="2100" b="1"/>
              <a:t>位甚至更长，主存储器容量达到</a:t>
            </a:r>
            <a:r>
              <a:rPr lang="en-US" altLang="zh-CN" sz="2100" b="1"/>
              <a:t>TB</a:t>
            </a:r>
            <a:r>
              <a:rPr lang="zh-CN" altLang="en-US" sz="2100" b="1"/>
              <a:t>字节数量级，外存储器容量达到</a:t>
            </a:r>
            <a:r>
              <a:rPr lang="en-US" altLang="zh-CN" sz="2100" b="1"/>
              <a:t>PB</a:t>
            </a:r>
            <a:r>
              <a:rPr lang="zh-CN" altLang="en-US" sz="2100" b="1"/>
              <a:t>字节数量级，一般是多</a:t>
            </a:r>
            <a:r>
              <a:rPr lang="en-US" altLang="zh-CN" sz="2100" b="1"/>
              <a:t>CPU</a:t>
            </a:r>
            <a:r>
              <a:rPr lang="zh-CN" altLang="en-US" sz="2100" b="1"/>
              <a:t>或者多机系统，按照并行处理方式工作。</a:t>
            </a:r>
          </a:p>
          <a:p>
            <a:pPr lvl="1">
              <a:lnSpc>
                <a:spcPct val="90000"/>
              </a:lnSpc>
            </a:pPr>
            <a:r>
              <a:rPr lang="zh-CN" altLang="en-US" sz="2200" b="1"/>
              <a:t>微型机</a:t>
            </a:r>
          </a:p>
          <a:p>
            <a:pPr lvl="2">
              <a:lnSpc>
                <a:spcPct val="90000"/>
              </a:lnSpc>
            </a:pPr>
            <a:r>
              <a:rPr lang="zh-CN" altLang="en-US" sz="2100" b="1"/>
              <a:t>微型机以使用微处理器、结构紧凑为特征，是计算机中价格最低、应用最广、发展最快、装机量最多的一种。当今微型机字长可达</a:t>
            </a:r>
            <a:r>
              <a:rPr lang="en-US" altLang="zh-CN" sz="2100" b="1"/>
              <a:t>64</a:t>
            </a:r>
            <a:r>
              <a:rPr lang="zh-CN" altLang="en-US" sz="2100" b="1"/>
              <a:t>位，主存储器容量可达到</a:t>
            </a:r>
            <a:r>
              <a:rPr lang="en-US" altLang="zh-CN" sz="2100" b="1"/>
              <a:t>256M</a:t>
            </a:r>
            <a:r>
              <a:rPr lang="zh-CN" altLang="en-US" sz="2100" b="1"/>
              <a:t>到</a:t>
            </a:r>
            <a:r>
              <a:rPr lang="en-US" altLang="zh-CN" sz="2100" b="1"/>
              <a:t>1G</a:t>
            </a:r>
            <a:r>
              <a:rPr lang="zh-CN" altLang="en-US" sz="2100" b="1"/>
              <a:t>字节，时钟频率</a:t>
            </a:r>
            <a:r>
              <a:rPr lang="en-US" altLang="zh-CN" sz="2100" b="1"/>
              <a:t>3GHz</a:t>
            </a:r>
            <a:r>
              <a:rPr lang="zh-CN" altLang="en-US" sz="2100" b="1"/>
              <a:t>以上，已经达到或超过</a:t>
            </a:r>
            <a:r>
              <a:rPr lang="en-US" altLang="zh-CN" sz="2100" b="1"/>
              <a:t>70</a:t>
            </a:r>
            <a:r>
              <a:rPr lang="zh-CN" altLang="en-US" sz="2100" b="1"/>
              <a:t>年代的大中型机的水平。</a:t>
            </a:r>
          </a:p>
          <a:p>
            <a:pPr lvl="2">
              <a:lnSpc>
                <a:spcPct val="90000"/>
              </a:lnSpc>
            </a:pPr>
            <a:r>
              <a:rPr lang="zh-CN" altLang="en-US" sz="2100" b="1"/>
              <a:t>工作站是具备强大数据运算与图形、图像处理能力的高性能计算机。与大中型机相比，其体积较小，价格比较便宜，规模属于微型机范畴，适用于工程设计、图形处理、科学研究、模拟仿真等专业领域。</a:t>
            </a:r>
          </a:p>
        </p:txBody>
      </p:sp>
    </p:spTree>
    <p:extLst>
      <p:ext uri="{BB962C8B-B14F-4D97-AF65-F5344CB8AC3E}">
        <p14:creationId xmlns:p14="http://schemas.microsoft.com/office/powerpoint/2010/main" val="20473804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1676291">
                                            <p:txEl>
                                              <p:pRg st="0" end="0"/>
                                            </p:txEl>
                                          </p:spTgt>
                                        </p:tgtEl>
                                        <p:attrNameLst>
                                          <p:attrName>style.visibility</p:attrName>
                                        </p:attrNameLst>
                                      </p:cBhvr>
                                      <p:to>
                                        <p:strVal val="visible"/>
                                      </p:to>
                                    </p:set>
                                    <p:anim calcmode="lin" valueType="num">
                                      <p:cBhvr additive="base">
                                        <p:cTn id="7" dur="500" fill="hold"/>
                                        <p:tgtEl>
                                          <p:spTgt spid="16762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7629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nodeType="afterEffect">
                                  <p:stCondLst>
                                    <p:cond delay="0"/>
                                  </p:stCondLst>
                                  <p:childTnLst>
                                    <p:set>
                                      <p:cBhvr>
                                        <p:cTn id="11" dur="1" fill="hold">
                                          <p:stCondLst>
                                            <p:cond delay="0"/>
                                          </p:stCondLst>
                                        </p:cTn>
                                        <p:tgtEl>
                                          <p:spTgt spid="1676291">
                                            <p:txEl>
                                              <p:pRg st="1" end="1"/>
                                            </p:txEl>
                                          </p:spTgt>
                                        </p:tgtEl>
                                        <p:attrNameLst>
                                          <p:attrName>style.visibility</p:attrName>
                                        </p:attrNameLst>
                                      </p:cBhvr>
                                      <p:to>
                                        <p:strVal val="visible"/>
                                      </p:to>
                                    </p:set>
                                    <p:anim calcmode="lin" valueType="num">
                                      <p:cBhvr additive="base">
                                        <p:cTn id="12" dur="500" fill="hold"/>
                                        <p:tgtEl>
                                          <p:spTgt spid="167629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76291">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nodeType="afterEffect">
                                  <p:stCondLst>
                                    <p:cond delay="0"/>
                                  </p:stCondLst>
                                  <p:childTnLst>
                                    <p:set>
                                      <p:cBhvr>
                                        <p:cTn id="16" dur="1" fill="hold">
                                          <p:stCondLst>
                                            <p:cond delay="0"/>
                                          </p:stCondLst>
                                        </p:cTn>
                                        <p:tgtEl>
                                          <p:spTgt spid="1676291">
                                            <p:txEl>
                                              <p:pRg st="2" end="2"/>
                                            </p:txEl>
                                          </p:spTgt>
                                        </p:tgtEl>
                                        <p:attrNameLst>
                                          <p:attrName>style.visibility</p:attrName>
                                        </p:attrNameLst>
                                      </p:cBhvr>
                                      <p:to>
                                        <p:strVal val="visible"/>
                                      </p:to>
                                    </p:set>
                                    <p:anim calcmode="lin" valueType="num">
                                      <p:cBhvr additive="base">
                                        <p:cTn id="17" dur="500" fill="hold"/>
                                        <p:tgtEl>
                                          <p:spTgt spid="167629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76291">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nodeType="afterEffect">
                                  <p:stCondLst>
                                    <p:cond delay="0"/>
                                  </p:stCondLst>
                                  <p:childTnLst>
                                    <p:set>
                                      <p:cBhvr>
                                        <p:cTn id="21" dur="1" fill="hold">
                                          <p:stCondLst>
                                            <p:cond delay="0"/>
                                          </p:stCondLst>
                                        </p:cTn>
                                        <p:tgtEl>
                                          <p:spTgt spid="1676291">
                                            <p:txEl>
                                              <p:pRg st="3" end="3"/>
                                            </p:txEl>
                                          </p:spTgt>
                                        </p:tgtEl>
                                        <p:attrNameLst>
                                          <p:attrName>style.visibility</p:attrName>
                                        </p:attrNameLst>
                                      </p:cBhvr>
                                      <p:to>
                                        <p:strVal val="visible"/>
                                      </p:to>
                                    </p:set>
                                    <p:anim calcmode="lin" valueType="num">
                                      <p:cBhvr additive="base">
                                        <p:cTn id="22" dur="500" fill="hold"/>
                                        <p:tgtEl>
                                          <p:spTgt spid="1676291">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76291">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3" fill="hold" nodeType="afterEffect">
                                  <p:stCondLst>
                                    <p:cond delay="0"/>
                                  </p:stCondLst>
                                  <p:childTnLst>
                                    <p:set>
                                      <p:cBhvr>
                                        <p:cTn id="26" dur="1" fill="hold">
                                          <p:stCondLst>
                                            <p:cond delay="0"/>
                                          </p:stCondLst>
                                        </p:cTn>
                                        <p:tgtEl>
                                          <p:spTgt spid="1676291">
                                            <p:txEl>
                                              <p:pRg st="4" end="4"/>
                                            </p:txEl>
                                          </p:spTgt>
                                        </p:tgtEl>
                                        <p:attrNameLst>
                                          <p:attrName>style.visibility</p:attrName>
                                        </p:attrNameLst>
                                      </p:cBhvr>
                                      <p:to>
                                        <p:strVal val="visible"/>
                                      </p:to>
                                    </p:set>
                                    <p:anim calcmode="lin" valueType="num">
                                      <p:cBhvr additive="base">
                                        <p:cTn id="27" dur="500" fill="hold"/>
                                        <p:tgtEl>
                                          <p:spTgt spid="167629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76291">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3" fill="hold" nodeType="afterEffect">
                                  <p:stCondLst>
                                    <p:cond delay="0"/>
                                  </p:stCondLst>
                                  <p:childTnLst>
                                    <p:set>
                                      <p:cBhvr>
                                        <p:cTn id="31" dur="1" fill="hold">
                                          <p:stCondLst>
                                            <p:cond delay="0"/>
                                          </p:stCondLst>
                                        </p:cTn>
                                        <p:tgtEl>
                                          <p:spTgt spid="1676291">
                                            <p:txEl>
                                              <p:pRg st="5" end="5"/>
                                            </p:txEl>
                                          </p:spTgt>
                                        </p:tgtEl>
                                        <p:attrNameLst>
                                          <p:attrName>style.visibility</p:attrName>
                                        </p:attrNameLst>
                                      </p:cBhvr>
                                      <p:to>
                                        <p:strVal val="visible"/>
                                      </p:to>
                                    </p:set>
                                    <p:anim calcmode="lin" valueType="num">
                                      <p:cBhvr additive="base">
                                        <p:cTn id="32" dur="500" fill="hold"/>
                                        <p:tgtEl>
                                          <p:spTgt spid="1676291">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76291">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7314" name="Rectangle 2"/>
          <p:cNvSpPr>
            <a:spLocks noGrp="1" noChangeArrowheads="1"/>
          </p:cNvSpPr>
          <p:nvPr>
            <p:ph type="title"/>
          </p:nvPr>
        </p:nvSpPr>
        <p:spPr/>
        <p:txBody>
          <a:bodyPr/>
          <a:lstStyle/>
          <a:p>
            <a:r>
              <a:rPr lang="zh-CN" altLang="en-US" b="0">
                <a:latin typeface="华文琥珀" pitchFamily="2" charset="-122"/>
              </a:rPr>
              <a:t>什么是计算机</a:t>
            </a:r>
            <a:r>
              <a:rPr lang="en-US" altLang="zh-CN" sz="2400" b="0">
                <a:latin typeface="华文琥珀" pitchFamily="2" charset="-122"/>
              </a:rPr>
              <a:t>---</a:t>
            </a:r>
            <a:r>
              <a:rPr lang="zh-CN" altLang="en-US" sz="2400" b="0">
                <a:latin typeface="华文琥珀" pitchFamily="2" charset="-122"/>
              </a:rPr>
              <a:t>分类</a:t>
            </a:r>
          </a:p>
        </p:txBody>
      </p:sp>
      <p:sp>
        <p:nvSpPr>
          <p:cNvPr id="1677315" name="Rectangle 3"/>
          <p:cNvSpPr>
            <a:spLocks noGrp="1" noChangeArrowheads="1"/>
          </p:cNvSpPr>
          <p:nvPr>
            <p:ph type="body" sz="half" idx="1"/>
          </p:nvPr>
        </p:nvSpPr>
        <p:spPr>
          <a:xfrm>
            <a:off x="0" y="1268413"/>
            <a:ext cx="8964613" cy="4608512"/>
          </a:xfrm>
        </p:spPr>
        <p:txBody>
          <a:bodyPr/>
          <a:lstStyle/>
          <a:p>
            <a:pPr>
              <a:lnSpc>
                <a:spcPct val="90000"/>
              </a:lnSpc>
            </a:pPr>
            <a:r>
              <a:rPr lang="zh-CN" altLang="en-US" sz="2600" b="1" dirty="0">
                <a:solidFill>
                  <a:srgbClr val="FF0000"/>
                </a:solidFill>
              </a:rPr>
              <a:t>按计算机规模与性能用途划分</a:t>
            </a:r>
          </a:p>
          <a:p>
            <a:pPr lvl="1">
              <a:lnSpc>
                <a:spcPct val="90000"/>
              </a:lnSpc>
            </a:pPr>
            <a:r>
              <a:rPr lang="zh-CN" altLang="en-US" sz="2200" b="1" dirty="0">
                <a:solidFill>
                  <a:srgbClr val="FF0000"/>
                </a:solidFill>
              </a:rPr>
              <a:t>巨型机</a:t>
            </a:r>
          </a:p>
          <a:p>
            <a:pPr lvl="1">
              <a:lnSpc>
                <a:spcPct val="90000"/>
              </a:lnSpc>
            </a:pPr>
            <a:r>
              <a:rPr lang="zh-CN" altLang="en-US" sz="2200" b="1" dirty="0">
                <a:solidFill>
                  <a:srgbClr val="FF0000"/>
                </a:solidFill>
              </a:rPr>
              <a:t>微型机</a:t>
            </a:r>
          </a:p>
          <a:p>
            <a:pPr lvl="1">
              <a:lnSpc>
                <a:spcPct val="90000"/>
              </a:lnSpc>
            </a:pPr>
            <a:r>
              <a:rPr lang="zh-CN" altLang="en-US" sz="2200" b="1" dirty="0">
                <a:solidFill>
                  <a:srgbClr val="FF0000"/>
                </a:solidFill>
              </a:rPr>
              <a:t>大型机、中型机和小型机</a:t>
            </a:r>
          </a:p>
          <a:p>
            <a:pPr lvl="2">
              <a:lnSpc>
                <a:spcPct val="90000"/>
              </a:lnSpc>
            </a:pPr>
            <a:r>
              <a:rPr lang="zh-CN" altLang="en-US" sz="2100" b="1" dirty="0"/>
              <a:t>性能介于巨型机和微型机之间的就是大型机、中型机和小型机。它们的性能指标和结构规模则相应的依次递减。</a:t>
            </a:r>
          </a:p>
          <a:p>
            <a:pPr lvl="1">
              <a:lnSpc>
                <a:spcPct val="90000"/>
              </a:lnSpc>
            </a:pPr>
            <a:r>
              <a:rPr lang="zh-CN" altLang="en-US" sz="2200" b="1" dirty="0">
                <a:solidFill>
                  <a:srgbClr val="FF0000"/>
                </a:solidFill>
              </a:rPr>
              <a:t>嵌入式机（单片机）</a:t>
            </a:r>
          </a:p>
          <a:p>
            <a:pPr lvl="2">
              <a:lnSpc>
                <a:spcPct val="90000"/>
              </a:lnSpc>
            </a:pPr>
            <a:r>
              <a:rPr lang="zh-CN" altLang="en-US" sz="2100" b="1" dirty="0"/>
              <a:t>嵌入式计算机则只由一片或多片集成电路芯片制成，其体积小，重量轻，结构相对简单，完成的功能相对专一。</a:t>
            </a:r>
          </a:p>
          <a:p>
            <a:pPr>
              <a:lnSpc>
                <a:spcPct val="90000"/>
              </a:lnSpc>
              <a:buFont typeface="Wingdings" pitchFamily="2" charset="2"/>
              <a:buNone/>
            </a:pPr>
            <a:r>
              <a:rPr lang="zh-CN" altLang="en-US" sz="2600" b="1" dirty="0"/>
              <a:t>         </a:t>
            </a:r>
            <a:r>
              <a:rPr lang="zh-CN" altLang="en-US" sz="2400" b="1" dirty="0"/>
              <a:t>这些类型之间的基本区别通常在于其体积大小、结构复杂程度、功率消耗、性能指标、数据存储容量、指令系统和设备、软件配置等方面的不同。</a:t>
            </a:r>
          </a:p>
        </p:txBody>
      </p:sp>
    </p:spTree>
    <p:extLst>
      <p:ext uri="{BB962C8B-B14F-4D97-AF65-F5344CB8AC3E}">
        <p14:creationId xmlns:p14="http://schemas.microsoft.com/office/powerpoint/2010/main" val="388444884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1677315">
                                            <p:txEl>
                                              <p:pRg st="0" end="0"/>
                                            </p:txEl>
                                          </p:spTgt>
                                        </p:tgtEl>
                                        <p:attrNameLst>
                                          <p:attrName>style.visibility</p:attrName>
                                        </p:attrNameLst>
                                      </p:cBhvr>
                                      <p:to>
                                        <p:strVal val="visible"/>
                                      </p:to>
                                    </p:set>
                                    <p:anim calcmode="lin" valueType="num">
                                      <p:cBhvr additive="base">
                                        <p:cTn id="7" dur="500" fill="hold"/>
                                        <p:tgtEl>
                                          <p:spTgt spid="1677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77315">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nodeType="afterEffect">
                                  <p:stCondLst>
                                    <p:cond delay="0"/>
                                  </p:stCondLst>
                                  <p:childTnLst>
                                    <p:set>
                                      <p:cBhvr>
                                        <p:cTn id="11" dur="1" fill="hold">
                                          <p:stCondLst>
                                            <p:cond delay="0"/>
                                          </p:stCondLst>
                                        </p:cTn>
                                        <p:tgtEl>
                                          <p:spTgt spid="1677315">
                                            <p:txEl>
                                              <p:pRg st="1" end="1"/>
                                            </p:txEl>
                                          </p:spTgt>
                                        </p:tgtEl>
                                        <p:attrNameLst>
                                          <p:attrName>style.visibility</p:attrName>
                                        </p:attrNameLst>
                                      </p:cBhvr>
                                      <p:to>
                                        <p:strVal val="visible"/>
                                      </p:to>
                                    </p:set>
                                    <p:anim calcmode="lin" valueType="num">
                                      <p:cBhvr additive="base">
                                        <p:cTn id="12" dur="500" fill="hold"/>
                                        <p:tgtEl>
                                          <p:spTgt spid="167731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77315">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3" fill="hold" nodeType="afterEffect">
                                  <p:stCondLst>
                                    <p:cond delay="0"/>
                                  </p:stCondLst>
                                  <p:childTnLst>
                                    <p:set>
                                      <p:cBhvr>
                                        <p:cTn id="16" dur="1" fill="hold">
                                          <p:stCondLst>
                                            <p:cond delay="0"/>
                                          </p:stCondLst>
                                        </p:cTn>
                                        <p:tgtEl>
                                          <p:spTgt spid="1677315">
                                            <p:txEl>
                                              <p:pRg st="2" end="2"/>
                                            </p:txEl>
                                          </p:spTgt>
                                        </p:tgtEl>
                                        <p:attrNameLst>
                                          <p:attrName>style.visibility</p:attrName>
                                        </p:attrNameLst>
                                      </p:cBhvr>
                                      <p:to>
                                        <p:strVal val="visible"/>
                                      </p:to>
                                    </p:set>
                                    <p:anim calcmode="lin" valueType="num">
                                      <p:cBhvr additive="base">
                                        <p:cTn id="17" dur="500" fill="hold"/>
                                        <p:tgtEl>
                                          <p:spTgt spid="167731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77315">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3" fill="hold" nodeType="afterEffect">
                                  <p:stCondLst>
                                    <p:cond delay="0"/>
                                  </p:stCondLst>
                                  <p:childTnLst>
                                    <p:set>
                                      <p:cBhvr>
                                        <p:cTn id="21" dur="1" fill="hold">
                                          <p:stCondLst>
                                            <p:cond delay="0"/>
                                          </p:stCondLst>
                                        </p:cTn>
                                        <p:tgtEl>
                                          <p:spTgt spid="1677315">
                                            <p:txEl>
                                              <p:pRg st="3" end="3"/>
                                            </p:txEl>
                                          </p:spTgt>
                                        </p:tgtEl>
                                        <p:attrNameLst>
                                          <p:attrName>style.visibility</p:attrName>
                                        </p:attrNameLst>
                                      </p:cBhvr>
                                      <p:to>
                                        <p:strVal val="visible"/>
                                      </p:to>
                                    </p:set>
                                    <p:anim calcmode="lin" valueType="num">
                                      <p:cBhvr additive="base">
                                        <p:cTn id="22" dur="500" fill="hold"/>
                                        <p:tgtEl>
                                          <p:spTgt spid="167731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77315">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3" fill="hold" nodeType="afterEffect">
                                  <p:stCondLst>
                                    <p:cond delay="0"/>
                                  </p:stCondLst>
                                  <p:childTnLst>
                                    <p:set>
                                      <p:cBhvr>
                                        <p:cTn id="26" dur="1" fill="hold">
                                          <p:stCondLst>
                                            <p:cond delay="0"/>
                                          </p:stCondLst>
                                        </p:cTn>
                                        <p:tgtEl>
                                          <p:spTgt spid="1677315">
                                            <p:txEl>
                                              <p:pRg st="4" end="4"/>
                                            </p:txEl>
                                          </p:spTgt>
                                        </p:tgtEl>
                                        <p:attrNameLst>
                                          <p:attrName>style.visibility</p:attrName>
                                        </p:attrNameLst>
                                      </p:cBhvr>
                                      <p:to>
                                        <p:strVal val="visible"/>
                                      </p:to>
                                    </p:set>
                                    <p:anim calcmode="lin" valueType="num">
                                      <p:cBhvr additive="base">
                                        <p:cTn id="27" dur="500" fill="hold"/>
                                        <p:tgtEl>
                                          <p:spTgt spid="167731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77315">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3" fill="hold" nodeType="afterEffect">
                                  <p:stCondLst>
                                    <p:cond delay="0"/>
                                  </p:stCondLst>
                                  <p:childTnLst>
                                    <p:set>
                                      <p:cBhvr>
                                        <p:cTn id="31" dur="1" fill="hold">
                                          <p:stCondLst>
                                            <p:cond delay="0"/>
                                          </p:stCondLst>
                                        </p:cTn>
                                        <p:tgtEl>
                                          <p:spTgt spid="1677315">
                                            <p:txEl>
                                              <p:pRg st="5" end="5"/>
                                            </p:txEl>
                                          </p:spTgt>
                                        </p:tgtEl>
                                        <p:attrNameLst>
                                          <p:attrName>style.visibility</p:attrName>
                                        </p:attrNameLst>
                                      </p:cBhvr>
                                      <p:to>
                                        <p:strVal val="visible"/>
                                      </p:to>
                                    </p:set>
                                    <p:anim calcmode="lin" valueType="num">
                                      <p:cBhvr additive="base">
                                        <p:cTn id="32" dur="500" fill="hold"/>
                                        <p:tgtEl>
                                          <p:spTgt spid="1677315">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77315">
                                            <p:txEl>
                                              <p:pRg st="5" end="5"/>
                                            </p:txEl>
                                          </p:spTgt>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3" fill="hold" nodeType="afterEffect">
                                  <p:stCondLst>
                                    <p:cond delay="0"/>
                                  </p:stCondLst>
                                  <p:childTnLst>
                                    <p:set>
                                      <p:cBhvr>
                                        <p:cTn id="36" dur="1" fill="hold">
                                          <p:stCondLst>
                                            <p:cond delay="0"/>
                                          </p:stCondLst>
                                        </p:cTn>
                                        <p:tgtEl>
                                          <p:spTgt spid="1677315">
                                            <p:txEl>
                                              <p:pRg st="6" end="6"/>
                                            </p:txEl>
                                          </p:spTgt>
                                        </p:tgtEl>
                                        <p:attrNameLst>
                                          <p:attrName>style.visibility</p:attrName>
                                        </p:attrNameLst>
                                      </p:cBhvr>
                                      <p:to>
                                        <p:strVal val="visible"/>
                                      </p:to>
                                    </p:set>
                                    <p:anim calcmode="lin" valueType="num">
                                      <p:cBhvr additive="base">
                                        <p:cTn id="37" dur="500" fill="hold"/>
                                        <p:tgtEl>
                                          <p:spTgt spid="167731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77315">
                                            <p:txEl>
                                              <p:pRg st="6" end="6"/>
                                            </p:txEl>
                                          </p:spTgt>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 presetClass="entr" presetSubtype="3" fill="hold" nodeType="afterEffect">
                                  <p:stCondLst>
                                    <p:cond delay="0"/>
                                  </p:stCondLst>
                                  <p:childTnLst>
                                    <p:set>
                                      <p:cBhvr>
                                        <p:cTn id="41" dur="1" fill="hold">
                                          <p:stCondLst>
                                            <p:cond delay="0"/>
                                          </p:stCondLst>
                                        </p:cTn>
                                        <p:tgtEl>
                                          <p:spTgt spid="1677315">
                                            <p:txEl>
                                              <p:pRg st="7" end="7"/>
                                            </p:txEl>
                                          </p:spTgt>
                                        </p:tgtEl>
                                        <p:attrNameLst>
                                          <p:attrName>style.visibility</p:attrName>
                                        </p:attrNameLst>
                                      </p:cBhvr>
                                      <p:to>
                                        <p:strVal val="visible"/>
                                      </p:to>
                                    </p:set>
                                    <p:anim calcmode="lin" valueType="num">
                                      <p:cBhvr additive="base">
                                        <p:cTn id="42" dur="500" fill="hold"/>
                                        <p:tgtEl>
                                          <p:spTgt spid="1677315">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67731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4B9AA076-0989-49DF-9103-ED8A145E7405}" type="slidenum">
              <a:rPr lang="en-US" altLang="zh-CN"/>
              <a:pPr/>
              <a:t>29</a:t>
            </a:fld>
            <a:endParaRPr lang="en-US" altLang="zh-CN"/>
          </a:p>
        </p:txBody>
      </p:sp>
      <p:sp>
        <p:nvSpPr>
          <p:cNvPr id="1669122" name="Rectangle 2"/>
          <p:cNvSpPr>
            <a:spLocks noGrp="1" noChangeArrowheads="1"/>
          </p:cNvSpPr>
          <p:nvPr>
            <p:ph type="subTitle" idx="1"/>
          </p:nvPr>
        </p:nvSpPr>
        <p:spPr>
          <a:xfrm>
            <a:off x="468313" y="2781300"/>
            <a:ext cx="6840537" cy="2879725"/>
          </a:xfrm>
        </p:spPr>
        <p:txBody>
          <a:bodyPr/>
          <a:lstStyle/>
          <a:p>
            <a:pPr algn="l">
              <a:lnSpc>
                <a:spcPct val="90000"/>
              </a:lnSpc>
              <a:buFont typeface="Wingdings" pitchFamily="2" charset="2"/>
              <a:buChar char="l"/>
            </a:pPr>
            <a:r>
              <a:rPr lang="zh-CN" altLang="en-US" sz="2800" b="1" dirty="0">
                <a:hlinkClick r:id="rId2" action="ppaction://hlinksldjump"/>
              </a:rPr>
              <a:t>导引</a:t>
            </a:r>
            <a:r>
              <a:rPr lang="zh-CN" altLang="en-US" sz="2800" b="1" dirty="0" smtClean="0">
                <a:hlinkClick r:id="rId2" action="ppaction://hlinksldjump"/>
              </a:rPr>
              <a:t>问题</a:t>
            </a:r>
            <a:r>
              <a:rPr lang="zh-CN" altLang="en-US" sz="2800" b="1" dirty="0">
                <a:hlinkClick r:id="rId2" action="ppaction://hlinksldjump"/>
              </a:rPr>
              <a:t>与关键字</a:t>
            </a:r>
            <a:r>
              <a:rPr lang="en-US" sz="2800" dirty="0">
                <a:hlinkClick r:id="rId2" action="ppaction://hlinksldjump"/>
              </a:rPr>
              <a:t> </a:t>
            </a:r>
            <a:endParaRPr lang="zh-CN" altLang="en-US" sz="2800" dirty="0"/>
          </a:p>
          <a:p>
            <a:pPr algn="l">
              <a:lnSpc>
                <a:spcPct val="90000"/>
              </a:lnSpc>
              <a:buFont typeface="Wingdings" pitchFamily="2" charset="2"/>
              <a:buChar char="l"/>
            </a:pPr>
            <a:r>
              <a:rPr lang="zh-CN" altLang="en-US" sz="2800" b="1" dirty="0">
                <a:hlinkClick r:id="rId3" action="ppaction://hlinksldjump"/>
              </a:rPr>
              <a:t>信息技术</a:t>
            </a:r>
            <a:endParaRPr lang="zh-CN" altLang="en-US" sz="2800" b="1" dirty="0"/>
          </a:p>
          <a:p>
            <a:pPr algn="l">
              <a:lnSpc>
                <a:spcPct val="90000"/>
              </a:lnSpc>
              <a:buFont typeface="Wingdings" pitchFamily="2" charset="2"/>
              <a:buChar char="l"/>
            </a:pPr>
            <a:r>
              <a:rPr lang="zh-CN" altLang="en-US" sz="2800" b="1" dirty="0">
                <a:hlinkClick r:id="rId4" action="ppaction://hlinksldjump"/>
              </a:rPr>
              <a:t>什么是计算机</a:t>
            </a:r>
            <a:endParaRPr lang="zh-CN" altLang="en-US" sz="2800" b="1" dirty="0"/>
          </a:p>
          <a:p>
            <a:pPr algn="l">
              <a:lnSpc>
                <a:spcPct val="90000"/>
              </a:lnSpc>
              <a:buFont typeface="Wingdings" pitchFamily="2" charset="2"/>
              <a:buChar char="l"/>
            </a:pPr>
            <a:r>
              <a:rPr lang="zh-CN" altLang="en-US" sz="2800" b="1" dirty="0">
                <a:solidFill>
                  <a:schemeClr val="accent2"/>
                </a:solidFill>
              </a:rPr>
              <a:t>计算机能做什么</a:t>
            </a:r>
          </a:p>
          <a:p>
            <a:pPr algn="l">
              <a:lnSpc>
                <a:spcPct val="90000"/>
              </a:lnSpc>
              <a:buFont typeface="Wingdings" pitchFamily="2" charset="2"/>
              <a:buChar char="l"/>
            </a:pPr>
            <a:r>
              <a:rPr lang="zh-CN" altLang="en-US" sz="2800" b="1" dirty="0" smtClean="0">
                <a:hlinkClick r:id="rId5" action="ppaction://hlinksldjump"/>
              </a:rPr>
              <a:t>计算机</a:t>
            </a:r>
            <a:r>
              <a:rPr lang="zh-CN" altLang="en-US" sz="2800" b="1" dirty="0">
                <a:hlinkClick r:id="rId5" action="ppaction://hlinksldjump"/>
              </a:rPr>
              <a:t>的发展历程</a:t>
            </a:r>
            <a:endParaRPr lang="zh-CN" altLang="en-US" sz="2800" b="1" dirty="0"/>
          </a:p>
          <a:p>
            <a:pPr algn="l">
              <a:lnSpc>
                <a:spcPct val="90000"/>
              </a:lnSpc>
              <a:buFont typeface="Wingdings" pitchFamily="2" charset="2"/>
              <a:buChar char="l"/>
            </a:pPr>
            <a:r>
              <a:rPr lang="zh-CN" altLang="en-US" sz="2800" b="1" dirty="0">
                <a:hlinkClick r:id="rId6" action="ppaction://hlinksldjump"/>
              </a:rPr>
              <a:t>浅谈计算思维</a:t>
            </a:r>
            <a:endParaRPr lang="zh-CN" altLang="en-US" sz="2800" b="1" dirty="0"/>
          </a:p>
        </p:txBody>
      </p:sp>
      <p:sp>
        <p:nvSpPr>
          <p:cNvPr id="1669123" name="Text Box 3" descr="OOOPIC_vipvip_20080918214459585784a2fb4d9263105"/>
          <p:cNvSpPr txBox="1">
            <a:spLocks noChangeArrowheads="1"/>
          </p:cNvSpPr>
          <p:nvPr/>
        </p:nvSpPr>
        <p:spPr bwMode="auto">
          <a:xfrm>
            <a:off x="2879725" y="649288"/>
            <a:ext cx="6264275" cy="1555750"/>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zh-CN" altLang="en-US" sz="4800" dirty="0" smtClean="0">
                <a:solidFill>
                  <a:schemeClr val="tx2"/>
                </a:solidFill>
                <a:latin typeface="华文琥珀" pitchFamily="2" charset="-122"/>
                <a:ea typeface="华文琥珀" pitchFamily="2" charset="-122"/>
              </a:rPr>
              <a:t>第</a:t>
            </a:r>
            <a:r>
              <a:rPr lang="en-US" altLang="zh-CN" sz="4800" dirty="0" smtClean="0">
                <a:solidFill>
                  <a:schemeClr val="tx2"/>
                </a:solidFill>
                <a:latin typeface="华文琥珀" pitchFamily="2" charset="-122"/>
                <a:ea typeface="华文琥珀" pitchFamily="2" charset="-122"/>
              </a:rPr>
              <a:t>1</a:t>
            </a:r>
            <a:r>
              <a:rPr lang="zh-CN" altLang="en-US" sz="4800" dirty="0" smtClean="0">
                <a:solidFill>
                  <a:schemeClr val="tx2"/>
                </a:solidFill>
                <a:latin typeface="华文琥珀" pitchFamily="2" charset="-122"/>
                <a:ea typeface="华文琥珀" pitchFamily="2" charset="-122"/>
              </a:rPr>
              <a:t>章 </a:t>
            </a:r>
            <a:endParaRPr lang="zh-CN" altLang="en-US" sz="4800" dirty="0">
              <a:solidFill>
                <a:schemeClr val="tx2"/>
              </a:solidFill>
              <a:latin typeface="华文琥珀" pitchFamily="2" charset="-122"/>
              <a:ea typeface="华文琥珀" pitchFamily="2" charset="-122"/>
            </a:endParaRPr>
          </a:p>
          <a:p>
            <a:r>
              <a:rPr lang="zh-CN" altLang="en-US" sz="4800" dirty="0" smtClean="0">
                <a:solidFill>
                  <a:schemeClr val="tx2"/>
                </a:solidFill>
                <a:latin typeface="华文琥珀" pitchFamily="2" charset="-122"/>
                <a:ea typeface="华文琥珀" pitchFamily="2" charset="-122"/>
              </a:rPr>
              <a:t>计算机概述</a:t>
            </a:r>
            <a:endParaRPr lang="zh-CN" altLang="en-US" sz="4800" dirty="0">
              <a:solidFill>
                <a:schemeClr val="tx2"/>
              </a:solidFill>
              <a:latin typeface="华文琥珀" pitchFamily="2" charset="-122"/>
              <a:ea typeface="华文琥珀" pitchFamily="2" charset="-122"/>
            </a:endParaRPr>
          </a:p>
        </p:txBody>
      </p:sp>
    </p:spTree>
    <p:extLst>
      <p:ext uri="{BB962C8B-B14F-4D97-AF65-F5344CB8AC3E}">
        <p14:creationId xmlns:p14="http://schemas.microsoft.com/office/powerpoint/2010/main" val="647603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669122">
                                            <p:txEl>
                                              <p:pRg st="3" end="3"/>
                                            </p:txEl>
                                          </p:spTgt>
                                        </p:tgtEl>
                                        <p:attrNameLst>
                                          <p:attrName>ppt_x</p:attrName>
                                          <p:attrName>ppt_y</p:attrName>
                                        </p:attrNameLst>
                                      </p:cBhvr>
                                    </p:animMotion>
                                    <p:animRot by="1500000">
                                      <p:cBhvr>
                                        <p:cTn id="7" dur="125" fill="hold">
                                          <p:stCondLst>
                                            <p:cond delay="0"/>
                                          </p:stCondLst>
                                        </p:cTn>
                                        <p:tgtEl>
                                          <p:spTgt spid="1669122">
                                            <p:txEl>
                                              <p:pRg st="3" end="3"/>
                                            </p:txEl>
                                          </p:spTgt>
                                        </p:tgtEl>
                                        <p:attrNameLst>
                                          <p:attrName>r</p:attrName>
                                        </p:attrNameLst>
                                      </p:cBhvr>
                                    </p:animRot>
                                    <p:animRot by="-1500000">
                                      <p:cBhvr>
                                        <p:cTn id="8" dur="125" fill="hold">
                                          <p:stCondLst>
                                            <p:cond delay="125"/>
                                          </p:stCondLst>
                                        </p:cTn>
                                        <p:tgtEl>
                                          <p:spTgt spid="1669122">
                                            <p:txEl>
                                              <p:pRg st="3" end="3"/>
                                            </p:txEl>
                                          </p:spTgt>
                                        </p:tgtEl>
                                        <p:attrNameLst>
                                          <p:attrName>r</p:attrName>
                                        </p:attrNameLst>
                                      </p:cBhvr>
                                    </p:animRot>
                                    <p:animRot by="-1500000">
                                      <p:cBhvr>
                                        <p:cTn id="9" dur="125" fill="hold">
                                          <p:stCondLst>
                                            <p:cond delay="250"/>
                                          </p:stCondLst>
                                        </p:cTn>
                                        <p:tgtEl>
                                          <p:spTgt spid="1669122">
                                            <p:txEl>
                                              <p:pRg st="3" end="3"/>
                                            </p:txEl>
                                          </p:spTgt>
                                        </p:tgtEl>
                                        <p:attrNameLst>
                                          <p:attrName>r</p:attrName>
                                        </p:attrNameLst>
                                      </p:cBhvr>
                                    </p:animRot>
                                    <p:animRot by="1500000">
                                      <p:cBhvr>
                                        <p:cTn id="10" dur="125" fill="hold">
                                          <p:stCondLst>
                                            <p:cond delay="375"/>
                                          </p:stCondLst>
                                        </p:cTn>
                                        <p:tgtEl>
                                          <p:spTgt spid="166912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0B216313-B1E2-44D1-82BE-77E95BD20DB0}" type="slidenum">
              <a:rPr lang="en-US" altLang="zh-CN"/>
              <a:pPr/>
              <a:t>3</a:t>
            </a:fld>
            <a:endParaRPr lang="en-US" altLang="zh-CN"/>
          </a:p>
        </p:txBody>
      </p:sp>
      <p:sp>
        <p:nvSpPr>
          <p:cNvPr id="1099778" name="Rectangle 2"/>
          <p:cNvSpPr>
            <a:spLocks noGrp="1" noChangeArrowheads="1"/>
          </p:cNvSpPr>
          <p:nvPr>
            <p:ph type="title"/>
          </p:nvPr>
        </p:nvSpPr>
        <p:spPr/>
        <p:txBody>
          <a:bodyPr/>
          <a:lstStyle/>
          <a:p>
            <a:r>
              <a:rPr lang="zh-CN" altLang="en-US" b="0" dirty="0"/>
              <a:t>导引</a:t>
            </a:r>
            <a:r>
              <a:rPr lang="zh-CN" altLang="en-US" b="0" dirty="0" smtClean="0"/>
              <a:t>问题</a:t>
            </a:r>
            <a:r>
              <a:rPr lang="en-US" dirty="0" smtClean="0"/>
              <a:t> </a:t>
            </a:r>
            <a:endParaRPr lang="zh-CN" altLang="en-US" dirty="0"/>
          </a:p>
        </p:txBody>
      </p:sp>
      <p:sp>
        <p:nvSpPr>
          <p:cNvPr id="1099779" name="Rectangle 3"/>
          <p:cNvSpPr>
            <a:spLocks noGrp="1" noChangeArrowheads="1"/>
          </p:cNvSpPr>
          <p:nvPr>
            <p:ph type="body" idx="1"/>
          </p:nvPr>
        </p:nvSpPr>
        <p:spPr/>
        <p:txBody>
          <a:bodyPr/>
          <a:lstStyle/>
          <a:p>
            <a:pPr>
              <a:buFont typeface="Wingdings" pitchFamily="2" charset="2"/>
              <a:buNone/>
            </a:pPr>
            <a:r>
              <a:rPr lang="zh-CN" altLang="zh-CN" b="1" dirty="0"/>
              <a:t>1</a:t>
            </a:r>
            <a:r>
              <a:rPr lang="zh-CN" altLang="en-US" b="1" dirty="0"/>
              <a:t>、一个完整的</a:t>
            </a:r>
            <a:r>
              <a:rPr lang="zh-CN" altLang="en-US" b="1" dirty="0">
                <a:solidFill>
                  <a:srgbClr val="800000"/>
                </a:solidFill>
              </a:rPr>
              <a:t>计算机系统</a:t>
            </a:r>
            <a:r>
              <a:rPr lang="zh-CN" altLang="en-US" b="1" dirty="0"/>
              <a:t>应该包括 </a:t>
            </a:r>
            <a:r>
              <a:rPr lang="en-US" altLang="zh-CN" b="1" dirty="0"/>
              <a:t>______</a:t>
            </a:r>
            <a:r>
              <a:rPr lang="zh-CN" altLang="en-US" b="1" dirty="0"/>
              <a:t>。</a:t>
            </a:r>
            <a:endParaRPr lang="zh-CN" altLang="en-US" b="1" dirty="0">
              <a:latin typeface="华文楷体" pitchFamily="2" charset="-122"/>
              <a:ea typeface="华文楷体" pitchFamily="2" charset="-122"/>
            </a:endParaRPr>
          </a:p>
          <a:p>
            <a:pPr>
              <a:buFont typeface="Wingdings" pitchFamily="2" charset="2"/>
              <a:buNone/>
            </a:pPr>
            <a:r>
              <a:rPr lang="zh-CN" altLang="en-US" b="1" dirty="0">
                <a:latin typeface="华文楷体" pitchFamily="2" charset="-122"/>
                <a:ea typeface="华文楷体" pitchFamily="2" charset="-122"/>
              </a:rPr>
              <a:t></a:t>
            </a:r>
            <a:r>
              <a:rPr lang="en-US" altLang="zh-CN" b="1" dirty="0">
                <a:latin typeface="华文楷体" pitchFamily="2" charset="-122"/>
                <a:ea typeface="华文楷体" pitchFamily="2" charset="-122"/>
              </a:rPr>
              <a:t>A</a:t>
            </a:r>
            <a:r>
              <a:rPr lang="zh-CN" altLang="en-US" b="1" dirty="0">
                <a:latin typeface="华文楷体" pitchFamily="2" charset="-122"/>
                <a:ea typeface="华文楷体" pitchFamily="2" charset="-122"/>
              </a:rPr>
              <a:t>）主机、键盘、鼠标和显示器 </a:t>
            </a:r>
          </a:p>
          <a:p>
            <a:pPr>
              <a:buFont typeface="Wingdings" pitchFamily="2" charset="2"/>
              <a:buNone/>
            </a:pP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B</a:t>
            </a:r>
            <a:r>
              <a:rPr lang="zh-CN" altLang="en-US" b="1" dirty="0">
                <a:latin typeface="华文楷体" pitchFamily="2" charset="-122"/>
                <a:ea typeface="华文楷体" pitchFamily="2" charset="-122"/>
              </a:rPr>
              <a:t>）硬件系统和软件系统 </a:t>
            </a:r>
          </a:p>
          <a:p>
            <a:pPr>
              <a:buFont typeface="Wingdings" pitchFamily="2" charset="2"/>
              <a:buNone/>
            </a:pPr>
            <a:r>
              <a:rPr lang="zh-CN" altLang="en-US" b="1" dirty="0">
                <a:latin typeface="华文楷体" pitchFamily="2" charset="-122"/>
                <a:ea typeface="华文楷体" pitchFamily="2" charset="-122"/>
              </a:rPr>
              <a:t></a:t>
            </a:r>
            <a:r>
              <a:rPr lang="en-US" altLang="zh-CN" b="1" dirty="0">
                <a:latin typeface="华文楷体" pitchFamily="2" charset="-122"/>
                <a:ea typeface="华文楷体" pitchFamily="2" charset="-122"/>
              </a:rPr>
              <a:t>C</a:t>
            </a:r>
            <a:r>
              <a:rPr lang="zh-CN" altLang="en-US" b="1" dirty="0">
                <a:latin typeface="华文楷体" pitchFamily="2" charset="-122"/>
                <a:ea typeface="华文楷体" pitchFamily="2" charset="-122"/>
              </a:rPr>
              <a:t>）主机和其他外部设备 </a:t>
            </a:r>
          </a:p>
          <a:p>
            <a:pPr>
              <a:buFont typeface="Wingdings" pitchFamily="2" charset="2"/>
              <a:buNone/>
            </a:pP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D</a:t>
            </a:r>
            <a:r>
              <a:rPr lang="zh-CN" altLang="en-US" b="1" dirty="0">
                <a:latin typeface="华文楷体" pitchFamily="2" charset="-122"/>
                <a:ea typeface="华文楷体" pitchFamily="2" charset="-122"/>
              </a:rPr>
              <a:t>）系统软件和应用软件</a:t>
            </a:r>
            <a:r>
              <a:rPr lang="zh-CN" altLang="en-US" dirty="0"/>
              <a:t> </a:t>
            </a:r>
          </a:p>
        </p:txBody>
      </p:sp>
      <p:pic>
        <p:nvPicPr>
          <p:cNvPr id="1099780" name="Picture 4" descr="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644900"/>
            <a:ext cx="2195512"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4948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a:lstStyle/>
          <a:p>
            <a:r>
              <a:rPr lang="zh-CN" altLang="en-US" b="0" dirty="0">
                <a:latin typeface="华文琥珀" pitchFamily="2" charset="-122"/>
              </a:rPr>
              <a:t>计算机能做什么？</a:t>
            </a:r>
          </a:p>
        </p:txBody>
      </p:sp>
      <p:sp>
        <p:nvSpPr>
          <p:cNvPr id="1130499" name="Rectangle 3"/>
          <p:cNvSpPr>
            <a:spLocks noGrp="1" noChangeArrowheads="1"/>
          </p:cNvSpPr>
          <p:nvPr>
            <p:ph type="body" idx="1"/>
          </p:nvPr>
        </p:nvSpPr>
        <p:spPr>
          <a:xfrm>
            <a:off x="303213" y="1124843"/>
            <a:ext cx="8229600" cy="4391025"/>
          </a:xfrm>
        </p:spPr>
        <p:txBody>
          <a:bodyPr/>
          <a:lstStyle/>
          <a:p>
            <a:pPr>
              <a:lnSpc>
                <a:spcPct val="110000"/>
              </a:lnSpc>
              <a:spcBef>
                <a:spcPct val="100000"/>
              </a:spcBef>
              <a:buFont typeface="Marlett" pitchFamily="2" charset="2"/>
              <a:buChar char="n"/>
            </a:pPr>
            <a:r>
              <a:rPr lang="en-US" altLang="zh-CN" sz="2600" b="1">
                <a:latin typeface="宋体" pitchFamily="2" charset="-122"/>
              </a:rPr>
              <a:t> </a:t>
            </a:r>
            <a:r>
              <a:rPr lang="zh-CN" altLang="en-US" sz="2600" b="1">
                <a:latin typeface="宋体" pitchFamily="2" charset="-122"/>
              </a:rPr>
              <a:t>玩游戏？</a:t>
            </a:r>
          </a:p>
          <a:p>
            <a:pPr>
              <a:lnSpc>
                <a:spcPct val="110000"/>
              </a:lnSpc>
              <a:spcBef>
                <a:spcPct val="100000"/>
              </a:spcBef>
              <a:buFont typeface="Marlett" pitchFamily="2" charset="2"/>
              <a:buChar char="n"/>
            </a:pPr>
            <a:r>
              <a:rPr lang="zh-CN" altLang="en-US" sz="2600" b="1">
                <a:latin typeface="宋体" pitchFamily="2" charset="-122"/>
              </a:rPr>
              <a:t> 上网</a:t>
            </a:r>
            <a:r>
              <a:rPr lang="en-US" altLang="zh-CN" sz="2600" b="1">
                <a:latin typeface="宋体" pitchFamily="2" charset="-122"/>
              </a:rPr>
              <a:t>QQ</a:t>
            </a:r>
            <a:r>
              <a:rPr lang="zh-CN" altLang="en-US" sz="2600" b="1">
                <a:latin typeface="宋体" pitchFamily="2" charset="-122"/>
              </a:rPr>
              <a:t>聊天网拍？</a:t>
            </a:r>
          </a:p>
          <a:p>
            <a:pPr>
              <a:lnSpc>
                <a:spcPct val="110000"/>
              </a:lnSpc>
              <a:spcBef>
                <a:spcPct val="100000"/>
              </a:spcBef>
              <a:buFont typeface="Marlett" pitchFamily="2" charset="2"/>
              <a:buChar char="n"/>
            </a:pPr>
            <a:r>
              <a:rPr lang="zh-CN" altLang="en-US" sz="2600" b="1">
                <a:latin typeface="宋体" pitchFamily="2" charset="-122"/>
              </a:rPr>
              <a:t> 打字机？</a:t>
            </a:r>
          </a:p>
          <a:p>
            <a:pPr>
              <a:lnSpc>
                <a:spcPct val="110000"/>
              </a:lnSpc>
              <a:spcBef>
                <a:spcPct val="100000"/>
              </a:spcBef>
              <a:buFont typeface="Marlett" pitchFamily="2" charset="2"/>
              <a:buChar char="n"/>
            </a:pPr>
            <a:r>
              <a:rPr lang="zh-CN" altLang="en-US" sz="2600" b="1">
                <a:latin typeface="宋体" pitchFamily="2" charset="-122"/>
              </a:rPr>
              <a:t> 看电影听音乐？ </a:t>
            </a:r>
          </a:p>
          <a:p>
            <a:pPr>
              <a:lnSpc>
                <a:spcPct val="110000"/>
              </a:lnSpc>
              <a:spcBef>
                <a:spcPct val="100000"/>
              </a:spcBef>
              <a:buFont typeface="Marlett" pitchFamily="2" charset="2"/>
              <a:buChar char="n"/>
            </a:pPr>
            <a:r>
              <a:rPr lang="zh-CN" altLang="en-US" sz="2600" b="1">
                <a:latin typeface="宋体" pitchFamily="2" charset="-122"/>
              </a:rPr>
              <a:t> 还有？</a:t>
            </a:r>
            <a:r>
              <a:rPr lang="en-US" altLang="zh-CN" sz="2600" b="1">
                <a:latin typeface="宋体" pitchFamily="2" charset="-122"/>
              </a:rPr>
              <a:t>……</a:t>
            </a:r>
          </a:p>
          <a:p>
            <a:endParaRPr lang="en-US" altLang="zh-CN" sz="2600"/>
          </a:p>
        </p:txBody>
      </p:sp>
      <p:sp>
        <p:nvSpPr>
          <p:cNvPr id="1130500" name="AutoShape 4" descr="1"/>
          <p:cNvSpPr>
            <a:spLocks noChangeArrowheads="1"/>
          </p:cNvSpPr>
          <p:nvPr/>
        </p:nvSpPr>
        <p:spPr bwMode="auto">
          <a:xfrm>
            <a:off x="2627784" y="836712"/>
            <a:ext cx="4248472" cy="1223962"/>
          </a:xfrm>
          <a:prstGeom prst="cloudCallout">
            <a:avLst>
              <a:gd name="adj1" fmla="val -50434"/>
              <a:gd name="adj2" fmla="val 8620"/>
            </a:avLst>
          </a:prstGeom>
          <a:blipFill dpi="0" rotWithShape="1">
            <a:blip r:embed="rId2"/>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anchor="ctr"/>
          <a:lstStyle/>
          <a:p>
            <a:endParaRPr lang="zh-CN" altLang="zh-CN"/>
          </a:p>
        </p:txBody>
      </p:sp>
      <p:sp>
        <p:nvSpPr>
          <p:cNvPr id="1130501" name="AutoShape 5" descr="3"/>
          <p:cNvSpPr>
            <a:spLocks noChangeArrowheads="1"/>
          </p:cNvSpPr>
          <p:nvPr/>
        </p:nvSpPr>
        <p:spPr bwMode="auto">
          <a:xfrm>
            <a:off x="5796136" y="1448693"/>
            <a:ext cx="3168352" cy="1871663"/>
          </a:xfrm>
          <a:prstGeom prst="cloudCallout">
            <a:avLst>
              <a:gd name="adj1" fmla="val -41323"/>
              <a:gd name="adj2" fmla="val 4224"/>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anchor="ctr"/>
          <a:lstStyle/>
          <a:p>
            <a:endParaRPr lang="zh-CN" altLang="zh-CN"/>
          </a:p>
        </p:txBody>
      </p:sp>
      <p:sp>
        <p:nvSpPr>
          <p:cNvPr id="1130502" name="AutoShape 6" descr="图片1"/>
          <p:cNvSpPr>
            <a:spLocks noChangeArrowheads="1"/>
          </p:cNvSpPr>
          <p:nvPr/>
        </p:nvSpPr>
        <p:spPr bwMode="auto">
          <a:xfrm>
            <a:off x="2593057" y="2171234"/>
            <a:ext cx="3240063" cy="1833829"/>
          </a:xfrm>
          <a:prstGeom prst="cloudCallout">
            <a:avLst>
              <a:gd name="adj1" fmla="val -47174"/>
              <a:gd name="adj2" fmla="val -5599"/>
            </a:avLst>
          </a:prstGeom>
          <a:blipFill dpi="0" rotWithShape="1">
            <a:blip r:embed="rId4"/>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anchor="ctr"/>
          <a:lstStyle/>
          <a:p>
            <a:endParaRPr lang="zh-CN" altLang="zh-CN"/>
          </a:p>
        </p:txBody>
      </p:sp>
      <p:sp>
        <p:nvSpPr>
          <p:cNvPr id="1130503" name="AutoShape 7" descr="cat"/>
          <p:cNvSpPr>
            <a:spLocks noChangeArrowheads="1"/>
          </p:cNvSpPr>
          <p:nvPr/>
        </p:nvSpPr>
        <p:spPr bwMode="auto">
          <a:xfrm>
            <a:off x="5220072" y="3320356"/>
            <a:ext cx="3384376" cy="2232025"/>
          </a:xfrm>
          <a:prstGeom prst="cloudCallout">
            <a:avLst>
              <a:gd name="adj1" fmla="val -40440"/>
              <a:gd name="adj2" fmla="val 1203"/>
            </a:avLst>
          </a:prstGeom>
          <a:blipFill dpi="0" rotWithShape="1">
            <a:blip r:embed="rId5"/>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563972" dir="14049741" sx="125000" sy="125000" algn="tl" rotWithShape="0">
                    <a:schemeClr val="bg2">
                      <a:alpha val="80000"/>
                    </a:schemeClr>
                  </a:outerShdw>
                </a:effectLst>
              </a14:hiddenEffects>
            </a:ext>
          </a:extLst>
        </p:spPr>
        <p:txBody>
          <a:bodyPr anchor="ctr"/>
          <a:lstStyle/>
          <a:p>
            <a:endParaRPr lang="zh-CN" altLang="zh-CN"/>
          </a:p>
        </p:txBody>
      </p:sp>
    </p:spTree>
    <p:extLst>
      <p:ext uri="{BB962C8B-B14F-4D97-AF65-F5344CB8AC3E}">
        <p14:creationId xmlns:p14="http://schemas.microsoft.com/office/powerpoint/2010/main" val="2139485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0499">
                                            <p:txEl>
                                              <p:pRg st="0" end="0"/>
                                            </p:txEl>
                                          </p:spTgt>
                                        </p:tgtEl>
                                        <p:attrNameLst>
                                          <p:attrName>style.visibility</p:attrName>
                                        </p:attrNameLst>
                                      </p:cBhvr>
                                      <p:to>
                                        <p:strVal val="visible"/>
                                      </p:to>
                                    </p:set>
                                    <p:anim calcmode="lin" valueType="num">
                                      <p:cBhvr additive="base">
                                        <p:cTn id="7" dur="500" fill="hold"/>
                                        <p:tgtEl>
                                          <p:spTgt spid="11304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049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3050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30499">
                                            <p:txEl>
                                              <p:pRg st="1" end="1"/>
                                            </p:txEl>
                                          </p:spTgt>
                                        </p:tgtEl>
                                        <p:attrNameLst>
                                          <p:attrName>style.visibility</p:attrName>
                                        </p:attrNameLst>
                                      </p:cBhvr>
                                      <p:to>
                                        <p:strVal val="visible"/>
                                      </p:to>
                                    </p:set>
                                    <p:anim calcmode="lin" valueType="num">
                                      <p:cBhvr additive="base">
                                        <p:cTn id="16" dur="500" fill="hold"/>
                                        <p:tgtEl>
                                          <p:spTgt spid="113049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30499">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13050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0499">
                                            <p:txEl>
                                              <p:pRg st="2" end="2"/>
                                            </p:txEl>
                                          </p:spTgt>
                                        </p:tgtEl>
                                        <p:attrNameLst>
                                          <p:attrName>style.visibility</p:attrName>
                                        </p:attrNameLst>
                                      </p:cBhvr>
                                      <p:to>
                                        <p:strVal val="visible"/>
                                      </p:to>
                                    </p:set>
                                    <p:anim calcmode="lin" valueType="num">
                                      <p:cBhvr additive="base">
                                        <p:cTn id="25" dur="500" fill="hold"/>
                                        <p:tgtEl>
                                          <p:spTgt spid="113049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0499">
                                            <p:txEl>
                                              <p:pRg st="2" end="2"/>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13050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30499">
                                            <p:txEl>
                                              <p:pRg st="3" end="3"/>
                                            </p:txEl>
                                          </p:spTgt>
                                        </p:tgtEl>
                                        <p:attrNameLst>
                                          <p:attrName>style.visibility</p:attrName>
                                        </p:attrNameLst>
                                      </p:cBhvr>
                                      <p:to>
                                        <p:strVal val="visible"/>
                                      </p:to>
                                    </p:set>
                                    <p:anim calcmode="lin" valueType="num">
                                      <p:cBhvr additive="base">
                                        <p:cTn id="34" dur="500" fill="hold"/>
                                        <p:tgtEl>
                                          <p:spTgt spid="1130499">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30499">
                                            <p:txEl>
                                              <p:pRg st="3" end="3"/>
                                            </p:txEl>
                                          </p:spTgt>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13050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30499">
                                            <p:txEl>
                                              <p:pRg st="4" end="4"/>
                                            </p:txEl>
                                          </p:spTgt>
                                        </p:tgtEl>
                                        <p:attrNameLst>
                                          <p:attrName>style.visibility</p:attrName>
                                        </p:attrNameLst>
                                      </p:cBhvr>
                                      <p:to>
                                        <p:strVal val="visible"/>
                                      </p:to>
                                    </p:set>
                                    <p:anim calcmode="lin" valueType="num">
                                      <p:cBhvr additive="base">
                                        <p:cTn id="43" dur="500" fill="hold"/>
                                        <p:tgtEl>
                                          <p:spTgt spid="113049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304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499" grpId="0" build="p"/>
      <p:bldP spid="1130500" grpId="0" animBg="1"/>
      <p:bldP spid="1130501" grpId="0" animBg="1"/>
      <p:bldP spid="1130502" grpId="0" animBg="1"/>
      <p:bldP spid="113050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smtClean="0">
                <a:latin typeface="华文琥珀" pitchFamily="2" charset="-122"/>
              </a:rPr>
              <a:t>计算机的应用领域</a:t>
            </a:r>
            <a:endParaRPr lang="zh-CN" altLang="en-US" sz="3200" dirty="0"/>
          </a:p>
        </p:txBody>
      </p:sp>
      <p:sp>
        <p:nvSpPr>
          <p:cNvPr id="3" name="内容占位符 2"/>
          <p:cNvSpPr>
            <a:spLocks noGrp="1"/>
          </p:cNvSpPr>
          <p:nvPr>
            <p:ph idx="1"/>
          </p:nvPr>
        </p:nvSpPr>
        <p:spPr>
          <a:xfrm>
            <a:off x="107504" y="980728"/>
            <a:ext cx="8928992" cy="4901976"/>
          </a:xfrm>
        </p:spPr>
        <p:txBody>
          <a:bodyPr/>
          <a:lstStyle/>
          <a:p>
            <a:pPr>
              <a:spcBef>
                <a:spcPts val="200"/>
              </a:spcBef>
            </a:pPr>
            <a:r>
              <a:rPr lang="zh-CN" altLang="en-US" sz="2400" dirty="0" smtClean="0">
                <a:solidFill>
                  <a:srgbClr val="FF0000"/>
                </a:solidFill>
              </a:rPr>
              <a:t>科学</a:t>
            </a:r>
            <a:r>
              <a:rPr lang="zh-CN" altLang="en-US" sz="2400" dirty="0">
                <a:solidFill>
                  <a:srgbClr val="FF0000"/>
                </a:solidFill>
              </a:rPr>
              <a:t>与工程</a:t>
            </a:r>
            <a:r>
              <a:rPr lang="zh-CN" altLang="en-US" sz="2400" dirty="0" smtClean="0">
                <a:solidFill>
                  <a:srgbClr val="FF0000"/>
                </a:solidFill>
              </a:rPr>
              <a:t>计算（数值计算）</a:t>
            </a:r>
            <a:endParaRPr lang="zh-CN" altLang="en-US" sz="2400" dirty="0">
              <a:solidFill>
                <a:srgbClr val="FF0000"/>
              </a:solidFill>
            </a:endParaRPr>
          </a:p>
          <a:p>
            <a:pPr lvl="1">
              <a:spcBef>
                <a:spcPts val="200"/>
              </a:spcBef>
            </a:pPr>
            <a:r>
              <a:rPr lang="zh-CN" altLang="en-US" sz="1800" dirty="0" smtClean="0"/>
              <a:t>天气预报</a:t>
            </a:r>
            <a:r>
              <a:rPr lang="zh-CN" altLang="en-US" sz="1800" dirty="0"/>
              <a:t>、卫星发射与控制、太空探索、数学计算（</a:t>
            </a:r>
            <a:r>
              <a:rPr lang="en-US" altLang="zh-CN" sz="1800" dirty="0"/>
              <a:t>π= </a:t>
            </a:r>
            <a:r>
              <a:rPr lang="zh-CN" altLang="en-US" sz="1800" dirty="0"/>
              <a:t>？、汉诺塔）等</a:t>
            </a:r>
          </a:p>
          <a:p>
            <a:pPr>
              <a:spcBef>
                <a:spcPts val="200"/>
              </a:spcBef>
            </a:pPr>
            <a:r>
              <a:rPr lang="zh-CN" altLang="en-US" sz="2400" dirty="0" smtClean="0">
                <a:solidFill>
                  <a:srgbClr val="FF0000"/>
                </a:solidFill>
              </a:rPr>
              <a:t>信息处理</a:t>
            </a:r>
            <a:r>
              <a:rPr lang="zh-CN" altLang="en-US" sz="2400" dirty="0" smtClean="0">
                <a:solidFill>
                  <a:srgbClr val="FF0000"/>
                </a:solidFill>
              </a:rPr>
              <a:t>（数据处理）</a:t>
            </a:r>
            <a:endParaRPr lang="zh-CN" altLang="en-US" sz="2400" dirty="0">
              <a:solidFill>
                <a:srgbClr val="FF0000"/>
              </a:solidFill>
            </a:endParaRPr>
          </a:p>
          <a:p>
            <a:pPr lvl="1">
              <a:spcBef>
                <a:spcPts val="200"/>
              </a:spcBef>
            </a:pPr>
            <a:r>
              <a:rPr lang="zh-CN" altLang="en-US" sz="1800" dirty="0" smtClean="0"/>
              <a:t>信息检索</a:t>
            </a:r>
            <a:r>
              <a:rPr lang="zh-CN" altLang="en-US" sz="1800" dirty="0"/>
              <a:t>、</a:t>
            </a:r>
            <a:r>
              <a:rPr lang="en-US" altLang="zh-CN" sz="1800" dirty="0" smtClean="0"/>
              <a:t>MIS</a:t>
            </a:r>
            <a:r>
              <a:rPr lang="zh-CN" altLang="en-US" sz="1800" dirty="0" smtClean="0"/>
              <a:t>（管理信息系统）等</a:t>
            </a:r>
            <a:endParaRPr lang="zh-CN" altLang="en-US" sz="1800" dirty="0"/>
          </a:p>
          <a:p>
            <a:pPr>
              <a:spcBef>
                <a:spcPts val="200"/>
              </a:spcBef>
            </a:pPr>
            <a:r>
              <a:rPr lang="zh-CN" altLang="en-US" sz="2400" dirty="0" smtClean="0">
                <a:solidFill>
                  <a:srgbClr val="FF0000"/>
                </a:solidFill>
              </a:rPr>
              <a:t>自动控制</a:t>
            </a:r>
            <a:r>
              <a:rPr lang="zh-CN" altLang="en-US" sz="2400" dirty="0">
                <a:solidFill>
                  <a:srgbClr val="FF0000"/>
                </a:solidFill>
              </a:rPr>
              <a:t>（</a:t>
            </a:r>
            <a:r>
              <a:rPr lang="zh-CN" altLang="en-US" sz="2400" dirty="0" smtClean="0">
                <a:solidFill>
                  <a:srgbClr val="FF0000"/>
                </a:solidFill>
              </a:rPr>
              <a:t>实时过程控制</a:t>
            </a:r>
            <a:r>
              <a:rPr lang="zh-CN" altLang="en-US" sz="2400" dirty="0">
                <a:solidFill>
                  <a:srgbClr val="FF0000"/>
                </a:solidFill>
              </a:rPr>
              <a:t>）</a:t>
            </a:r>
          </a:p>
          <a:p>
            <a:pPr lvl="1">
              <a:spcBef>
                <a:spcPts val="200"/>
              </a:spcBef>
            </a:pPr>
            <a:r>
              <a:rPr lang="zh-CN" altLang="en-US" sz="1800" dirty="0"/>
              <a:t>工业自动化实时控制等</a:t>
            </a:r>
          </a:p>
          <a:p>
            <a:pPr>
              <a:spcBef>
                <a:spcPts val="200"/>
              </a:spcBef>
            </a:pPr>
            <a:r>
              <a:rPr lang="zh-CN" altLang="en-US" sz="2400" dirty="0">
                <a:solidFill>
                  <a:srgbClr val="FF0000"/>
                </a:solidFill>
              </a:rPr>
              <a:t>计算机辅助系统（</a:t>
            </a:r>
            <a:r>
              <a:rPr lang="en-US" altLang="zh-CN" sz="2400" dirty="0">
                <a:solidFill>
                  <a:srgbClr val="FF0000"/>
                </a:solidFill>
              </a:rPr>
              <a:t>CAX</a:t>
            </a:r>
            <a:r>
              <a:rPr lang="zh-CN" altLang="en-US" sz="2400" dirty="0">
                <a:solidFill>
                  <a:srgbClr val="FF0000"/>
                </a:solidFill>
              </a:rPr>
              <a:t>）</a:t>
            </a:r>
          </a:p>
          <a:p>
            <a:pPr lvl="1">
              <a:spcBef>
                <a:spcPts val="200"/>
              </a:spcBef>
            </a:pPr>
            <a:r>
              <a:rPr lang="en-US" altLang="zh-CN" sz="1800" dirty="0"/>
              <a:t>CAD</a:t>
            </a:r>
            <a:r>
              <a:rPr lang="zh-CN" altLang="en-US" sz="1800" dirty="0" smtClean="0"/>
              <a:t>（辅助</a:t>
            </a:r>
            <a:r>
              <a:rPr lang="zh-CN" altLang="en-US" sz="1800" dirty="0"/>
              <a:t>设计）、</a:t>
            </a:r>
            <a:r>
              <a:rPr lang="en-US" altLang="zh-CN" sz="1800" dirty="0"/>
              <a:t>CAE</a:t>
            </a:r>
            <a:r>
              <a:rPr lang="zh-CN" altLang="en-US" sz="1800" dirty="0" smtClean="0"/>
              <a:t>（辅助</a:t>
            </a:r>
            <a:r>
              <a:rPr lang="zh-CN" altLang="en-US" sz="1800" dirty="0"/>
              <a:t>工程）、</a:t>
            </a:r>
            <a:r>
              <a:rPr lang="en-US" altLang="zh-CN" sz="1800" dirty="0"/>
              <a:t>CAM</a:t>
            </a:r>
            <a:r>
              <a:rPr lang="zh-CN" altLang="en-US" sz="1800" dirty="0" smtClean="0"/>
              <a:t>（辅助</a:t>
            </a:r>
            <a:r>
              <a:rPr lang="zh-CN" altLang="en-US" sz="1800" dirty="0"/>
              <a:t>制造）和</a:t>
            </a:r>
            <a:r>
              <a:rPr lang="en-US" altLang="zh-CN" sz="1800" dirty="0"/>
              <a:t>CAI</a:t>
            </a:r>
            <a:r>
              <a:rPr lang="zh-CN" altLang="en-US" sz="1800" dirty="0" smtClean="0"/>
              <a:t>（辅助</a:t>
            </a:r>
            <a:r>
              <a:rPr lang="zh-CN" altLang="en-US" sz="1800" dirty="0"/>
              <a:t>教学）</a:t>
            </a:r>
          </a:p>
          <a:p>
            <a:pPr>
              <a:spcBef>
                <a:spcPts val="200"/>
              </a:spcBef>
            </a:pPr>
            <a:r>
              <a:rPr lang="zh-CN" altLang="en-US" sz="2400" dirty="0" smtClean="0">
                <a:solidFill>
                  <a:srgbClr val="FF0000"/>
                </a:solidFill>
              </a:rPr>
              <a:t>多媒体</a:t>
            </a:r>
            <a:endParaRPr lang="zh-CN" altLang="en-US" sz="2400" dirty="0">
              <a:solidFill>
                <a:srgbClr val="FF0000"/>
              </a:solidFill>
            </a:endParaRPr>
          </a:p>
          <a:p>
            <a:pPr lvl="1">
              <a:spcBef>
                <a:spcPts val="200"/>
              </a:spcBef>
            </a:pPr>
            <a:r>
              <a:rPr lang="zh-CN" altLang="en-US" sz="1800" dirty="0"/>
              <a:t>看</a:t>
            </a:r>
            <a:r>
              <a:rPr lang="zh-CN" altLang="en-US" sz="1800" dirty="0" smtClean="0"/>
              <a:t>电影、听音乐、交互娱乐</a:t>
            </a:r>
            <a:endParaRPr lang="zh-CN" altLang="en-US" sz="1800" dirty="0"/>
          </a:p>
          <a:p>
            <a:pPr>
              <a:spcBef>
                <a:spcPts val="200"/>
              </a:spcBef>
            </a:pPr>
            <a:r>
              <a:rPr lang="zh-CN" altLang="en-US" sz="2400" dirty="0">
                <a:solidFill>
                  <a:srgbClr val="FF0000"/>
                </a:solidFill>
              </a:rPr>
              <a:t>计算机通信和</a:t>
            </a:r>
            <a:r>
              <a:rPr lang="zh-CN" altLang="en-US" sz="2400" dirty="0" smtClean="0">
                <a:solidFill>
                  <a:srgbClr val="FF0000"/>
                </a:solidFill>
              </a:rPr>
              <a:t>网络</a:t>
            </a:r>
            <a:endParaRPr lang="zh-CN" altLang="en-US" sz="2400" dirty="0">
              <a:solidFill>
                <a:srgbClr val="FF0000"/>
              </a:solidFill>
            </a:endParaRPr>
          </a:p>
          <a:p>
            <a:pPr lvl="1">
              <a:spcBef>
                <a:spcPts val="200"/>
              </a:spcBef>
            </a:pPr>
            <a:r>
              <a:rPr lang="en-US" altLang="zh-CN" sz="1800" dirty="0" smtClean="0"/>
              <a:t>G2G </a:t>
            </a:r>
            <a:r>
              <a:rPr lang="zh-CN" altLang="en-US" sz="1800" dirty="0"/>
              <a:t>、</a:t>
            </a:r>
            <a:r>
              <a:rPr lang="en-US" altLang="zh-CN" sz="1800" dirty="0" smtClean="0"/>
              <a:t>G2B</a:t>
            </a:r>
            <a:r>
              <a:rPr lang="zh-CN" altLang="en-US" sz="1800" dirty="0"/>
              <a:t>、</a:t>
            </a:r>
            <a:r>
              <a:rPr lang="en-US" altLang="zh-CN" sz="1800" dirty="0" smtClean="0"/>
              <a:t>B2B</a:t>
            </a:r>
            <a:r>
              <a:rPr lang="zh-CN" altLang="en-US" sz="1800" dirty="0"/>
              <a:t>、</a:t>
            </a:r>
            <a:r>
              <a:rPr lang="en-US" altLang="zh-CN" sz="1800" dirty="0" smtClean="0"/>
              <a:t>B2C</a:t>
            </a:r>
            <a:r>
              <a:rPr lang="zh-CN" altLang="en-US" sz="1800" dirty="0"/>
              <a:t>、</a:t>
            </a:r>
            <a:r>
              <a:rPr lang="en-US" altLang="zh-CN" sz="1800" dirty="0" smtClean="0"/>
              <a:t>C2C</a:t>
            </a:r>
            <a:r>
              <a:rPr lang="zh-CN" altLang="en-US" sz="1800" dirty="0"/>
              <a:t>、</a:t>
            </a:r>
            <a:r>
              <a:rPr lang="en-US" altLang="zh-CN" sz="1800" dirty="0" smtClean="0"/>
              <a:t>G2C</a:t>
            </a:r>
            <a:r>
              <a:rPr lang="zh-CN" altLang="en-US" sz="1800" dirty="0"/>
              <a:t>等</a:t>
            </a:r>
          </a:p>
          <a:p>
            <a:pPr>
              <a:spcBef>
                <a:spcPts val="200"/>
              </a:spcBef>
            </a:pPr>
            <a:r>
              <a:rPr lang="zh-CN" altLang="en-US" sz="2400" dirty="0" smtClean="0">
                <a:solidFill>
                  <a:srgbClr val="FF0000"/>
                </a:solidFill>
              </a:rPr>
              <a:t>人工智能 </a:t>
            </a:r>
            <a:endParaRPr lang="zh-CN" altLang="en-US" sz="2400" dirty="0">
              <a:solidFill>
                <a:srgbClr val="FF0000"/>
              </a:solidFill>
            </a:endParaRPr>
          </a:p>
          <a:p>
            <a:pPr lvl="1">
              <a:spcBef>
                <a:spcPts val="200"/>
              </a:spcBef>
            </a:pPr>
            <a:r>
              <a:rPr lang="zh-CN" altLang="en-US" sz="1800" dirty="0"/>
              <a:t>智能家用电器、计算机智能医生、计算机自动识别系统、智能机器等</a:t>
            </a:r>
          </a:p>
        </p:txBody>
      </p:sp>
      <p:sp>
        <p:nvSpPr>
          <p:cNvPr id="4" name="灯片编号占位符 3"/>
          <p:cNvSpPr>
            <a:spLocks noGrp="1"/>
          </p:cNvSpPr>
          <p:nvPr>
            <p:ph type="sldNum" sz="quarter" idx="10"/>
          </p:nvPr>
        </p:nvSpPr>
        <p:spPr/>
        <p:txBody>
          <a:bodyPr/>
          <a:lstStyle/>
          <a:p>
            <a:fld id="{EF8D7D76-01E2-4D10-A2C2-2B209BE7C3DD}" type="slidenum">
              <a:rPr lang="en-US" altLang="zh-CN" smtClean="0"/>
              <a:pPr/>
              <a:t>31</a:t>
            </a:fld>
            <a:endParaRPr lang="en-US" altLang="zh-CN"/>
          </a:p>
        </p:txBody>
      </p:sp>
    </p:spTree>
    <p:extLst>
      <p:ext uri="{BB962C8B-B14F-4D97-AF65-F5344CB8AC3E}">
        <p14:creationId xmlns:p14="http://schemas.microsoft.com/office/powerpoint/2010/main" val="40473606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100"/>
                            </p:stCondLst>
                            <p:childTnLst>
                              <p:par>
                                <p:cTn id="10" presetID="2" presetClass="entr" presetSubtype="6" fill="hold" nodeType="after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150"/>
                            </p:stCondLst>
                            <p:childTnLst>
                              <p:par>
                                <p:cTn id="15" presetID="2" presetClass="entr" presetSubtype="6" fill="hold" nodeType="after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100"/>
                            </p:stCondLst>
                            <p:childTnLst>
                              <p:par>
                                <p:cTn id="20" presetID="2" presetClass="entr" presetSubtype="6" fill="hold" nodeType="after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400"/>
                            </p:stCondLst>
                            <p:childTnLst>
                              <p:par>
                                <p:cTn id="25" presetID="2" presetClass="entr" presetSubtype="6" fill="hold" nodeType="afterEffect">
                                  <p:stCondLst>
                                    <p:cond delay="0"/>
                                  </p:stCondLst>
                                  <p:iterate type="lt">
                                    <p:tmPct val="10000"/>
                                  </p:iterate>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6000"/>
                            </p:stCondLst>
                            <p:childTnLst>
                              <p:par>
                                <p:cTn id="30" presetID="2" presetClass="entr" presetSubtype="6" fill="hold" nodeType="afterEffect">
                                  <p:stCondLst>
                                    <p:cond delay="0"/>
                                  </p:stCondLst>
                                  <p:iterate type="lt">
                                    <p:tmPct val="10000"/>
                                  </p:iterate>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7050"/>
                            </p:stCondLst>
                            <p:childTnLst>
                              <p:par>
                                <p:cTn id="35" presetID="2" presetClass="entr" presetSubtype="6" fill="hold" nodeType="afterEffect">
                                  <p:stCondLst>
                                    <p:cond delay="0"/>
                                  </p:stCondLst>
                                  <p:iterate type="lt">
                                    <p:tmPct val="10000"/>
                                  </p:iterate>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9450"/>
                            </p:stCondLst>
                            <p:childTnLst>
                              <p:par>
                                <p:cTn id="40" presetID="2" presetClass="entr" presetSubtype="6" fill="hold" nodeType="afterEffect">
                                  <p:stCondLst>
                                    <p:cond delay="0"/>
                                  </p:stCondLst>
                                  <p:iterate type="lt">
                                    <p:tmPct val="10000"/>
                                  </p:iterate>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0500"/>
                            </p:stCondLst>
                            <p:childTnLst>
                              <p:par>
                                <p:cTn id="45" presetID="2" presetClass="entr" presetSubtype="6" fill="hold" nodeType="afterEffect">
                                  <p:stCondLst>
                                    <p:cond delay="0"/>
                                  </p:stCondLst>
                                  <p:iterate type="lt">
                                    <p:tmPct val="10000"/>
                                  </p:iterate>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1450"/>
                            </p:stCondLst>
                            <p:childTnLst>
                              <p:par>
                                <p:cTn id="50" presetID="2" presetClass="entr" presetSubtype="6" fill="hold" nodeType="afterEffect">
                                  <p:stCondLst>
                                    <p:cond delay="0"/>
                                  </p:stCondLst>
                                  <p:iterate type="lt">
                                    <p:tmPct val="10000"/>
                                  </p:iterate>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2500"/>
                            </p:stCondLst>
                            <p:childTnLst>
                              <p:par>
                                <p:cTn id="55" presetID="2" presetClass="entr" presetSubtype="6" fill="hold" nodeType="afterEffect">
                                  <p:stCondLst>
                                    <p:cond delay="0"/>
                                  </p:stCondLst>
                                  <p:iterate type="lt">
                                    <p:tmPct val="10000"/>
                                  </p:iterate>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3350"/>
                            </p:stCondLst>
                            <p:childTnLst>
                              <p:par>
                                <p:cTn id="60" presetID="2" presetClass="entr" presetSubtype="6" fill="hold" nodeType="afterEffect">
                                  <p:stCondLst>
                                    <p:cond delay="0"/>
                                  </p:stCondLst>
                                  <p:iterate type="lt">
                                    <p:tmPct val="10000"/>
                                  </p:iterate>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5000"/>
                            </p:stCondLst>
                            <p:childTnLst>
                              <p:par>
                                <p:cTn id="65" presetID="2" presetClass="entr" presetSubtype="6" fill="hold" nodeType="afterEffect">
                                  <p:stCondLst>
                                    <p:cond delay="0"/>
                                  </p:stCondLst>
                                  <p:iterate type="lt">
                                    <p:tmPct val="10000"/>
                                  </p:iterate>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5650"/>
                            </p:stCondLst>
                            <p:childTnLst>
                              <p:par>
                                <p:cTn id="70" presetID="2" presetClass="entr" presetSubtype="6" fill="hold" nodeType="afterEffect">
                                  <p:stCondLst>
                                    <p:cond delay="0"/>
                                  </p:stCondLst>
                                  <p:iterate type="lt">
                                    <p:tmPct val="10000"/>
                                  </p:iterate>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additive="base">
                                        <p:cTn id="72"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8338" name="Rectangle 2"/>
          <p:cNvSpPr>
            <a:spLocks noGrp="1" noChangeArrowheads="1"/>
          </p:cNvSpPr>
          <p:nvPr>
            <p:ph type="title"/>
          </p:nvPr>
        </p:nvSpPr>
        <p:spPr>
          <a:xfrm>
            <a:off x="1187450" y="260350"/>
            <a:ext cx="6356350" cy="642938"/>
          </a:xfrm>
        </p:spPr>
        <p:txBody>
          <a:bodyPr/>
          <a:lstStyle/>
          <a:p>
            <a:r>
              <a:rPr lang="zh-CN" altLang="en-US" b="0" dirty="0">
                <a:latin typeface="华文琥珀" pitchFamily="2" charset="-122"/>
              </a:rPr>
              <a:t>计算机能做什么</a:t>
            </a:r>
            <a:r>
              <a:rPr lang="zh-CN" altLang="en-US" b="0" dirty="0" smtClean="0">
                <a:latin typeface="华文琥珀" pitchFamily="2" charset="-122"/>
              </a:rPr>
              <a:t>？</a:t>
            </a:r>
            <a:r>
              <a:rPr lang="zh-CN" altLang="en-US" sz="3200" b="0" dirty="0" smtClean="0">
                <a:latin typeface="宋体" pitchFamily="2" charset="-122"/>
              </a:rPr>
              <a:t>人</a:t>
            </a:r>
            <a:r>
              <a:rPr lang="zh-CN" altLang="en-US" sz="3200" b="0" dirty="0">
                <a:latin typeface="宋体" pitchFamily="2" charset="-122"/>
              </a:rPr>
              <a:t>机较量</a:t>
            </a:r>
          </a:p>
        </p:txBody>
      </p:sp>
      <p:sp>
        <p:nvSpPr>
          <p:cNvPr id="1678339" name="Rectangle 3"/>
          <p:cNvSpPr>
            <a:spLocks noGrp="1" noChangeArrowheads="1"/>
          </p:cNvSpPr>
          <p:nvPr>
            <p:ph type="body" idx="1"/>
          </p:nvPr>
        </p:nvSpPr>
        <p:spPr>
          <a:xfrm>
            <a:off x="107504" y="1412776"/>
            <a:ext cx="8928992" cy="3240088"/>
          </a:xfrm>
        </p:spPr>
        <p:txBody>
          <a:bodyPr/>
          <a:lstStyle/>
          <a:p>
            <a:pPr>
              <a:lnSpc>
                <a:spcPct val="90000"/>
              </a:lnSpc>
            </a:pPr>
            <a:r>
              <a:rPr lang="zh-CN" altLang="en-US" sz="3400" b="1" dirty="0"/>
              <a:t>计算机是否会取代人甚至超越人呢？</a:t>
            </a:r>
          </a:p>
          <a:p>
            <a:pPr lvl="1">
              <a:lnSpc>
                <a:spcPct val="90000"/>
              </a:lnSpc>
            </a:pPr>
            <a:r>
              <a:rPr lang="zh-CN" altLang="en-US" sz="3000" b="1" dirty="0">
                <a:latin typeface="楷体_GB2312" pitchFamily="49" charset="-122"/>
              </a:rPr>
              <a:t>如果说未来的计算机是否会取代人甚至超越人？估计没有谁可以确切的回答。</a:t>
            </a:r>
          </a:p>
          <a:p>
            <a:pPr lvl="1">
              <a:lnSpc>
                <a:spcPct val="90000"/>
              </a:lnSpc>
            </a:pPr>
            <a:r>
              <a:rPr lang="zh-CN" altLang="en-US" sz="3000" b="1" dirty="0">
                <a:latin typeface="楷体_GB2312" pitchFamily="49" charset="-122"/>
              </a:rPr>
              <a:t>但如果是</a:t>
            </a:r>
            <a:r>
              <a:rPr lang="zh-CN" altLang="en-US" sz="3000" b="1" dirty="0" smtClean="0">
                <a:latin typeface="楷体_GB2312" pitchFamily="49" charset="-122"/>
              </a:rPr>
              <a:t>现在的</a:t>
            </a:r>
            <a:r>
              <a:rPr lang="zh-CN" altLang="en-US" sz="3000" b="1" dirty="0">
                <a:latin typeface="楷体_GB2312" pitchFamily="49" charset="-122"/>
              </a:rPr>
              <a:t>计算机，我们可以肯定的回答；不会！</a:t>
            </a:r>
          </a:p>
          <a:p>
            <a:pPr>
              <a:lnSpc>
                <a:spcPct val="90000"/>
              </a:lnSpc>
              <a:buFont typeface="Wingdings" pitchFamily="2" charset="2"/>
              <a:buNone/>
            </a:pPr>
            <a:r>
              <a:rPr lang="zh-CN" altLang="en-US" sz="3400" b="1" dirty="0">
                <a:latin typeface="楷体_GB2312" pitchFamily="49" charset="-122"/>
                <a:ea typeface="楷体_GB2312" pitchFamily="49" charset="-122"/>
              </a:rPr>
              <a:t>     </a:t>
            </a:r>
            <a:endParaRPr lang="zh-CN" altLang="en-US" sz="2800" b="1" dirty="0">
              <a:latin typeface="楷体_GB2312" pitchFamily="49" charset="-122"/>
              <a:ea typeface="楷体_GB2312" pitchFamily="49" charset="-122"/>
            </a:endParaRPr>
          </a:p>
        </p:txBody>
      </p:sp>
    </p:spTree>
    <p:extLst>
      <p:ext uri="{BB962C8B-B14F-4D97-AF65-F5344CB8AC3E}">
        <p14:creationId xmlns:p14="http://schemas.microsoft.com/office/powerpoint/2010/main" val="40457820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678339">
                                            <p:txEl>
                                              <p:pRg st="0" end="0"/>
                                            </p:txEl>
                                          </p:spTgt>
                                        </p:tgtEl>
                                        <p:attrNameLst>
                                          <p:attrName>style.visibility</p:attrName>
                                        </p:attrNameLst>
                                      </p:cBhvr>
                                      <p:to>
                                        <p:strVal val="visible"/>
                                      </p:to>
                                    </p:set>
                                    <p:animEffect transition="in" filter="box(in)">
                                      <p:cBhvr>
                                        <p:cTn id="7" dur="500"/>
                                        <p:tgtEl>
                                          <p:spTgt spid="1678339">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678339">
                                            <p:txEl>
                                              <p:pRg st="1" end="1"/>
                                            </p:txEl>
                                          </p:spTgt>
                                        </p:tgtEl>
                                        <p:attrNameLst>
                                          <p:attrName>style.visibility</p:attrName>
                                        </p:attrNameLst>
                                      </p:cBhvr>
                                      <p:to>
                                        <p:strVal val="visible"/>
                                      </p:to>
                                    </p:set>
                                    <p:animEffect transition="in" filter="box(in)">
                                      <p:cBhvr>
                                        <p:cTn id="11" dur="500"/>
                                        <p:tgtEl>
                                          <p:spTgt spid="1678339">
                                            <p:txEl>
                                              <p:pRg st="1" end="1"/>
                                            </p:txEl>
                                          </p:spTgt>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1678339">
                                            <p:txEl>
                                              <p:pRg st="2" end="2"/>
                                            </p:txEl>
                                          </p:spTgt>
                                        </p:tgtEl>
                                        <p:attrNameLst>
                                          <p:attrName>style.visibility</p:attrName>
                                        </p:attrNameLst>
                                      </p:cBhvr>
                                      <p:to>
                                        <p:strVal val="visible"/>
                                      </p:to>
                                    </p:set>
                                    <p:animEffect transition="in" filter="box(in)">
                                      <p:cBhvr>
                                        <p:cTn id="15" dur="500"/>
                                        <p:tgtEl>
                                          <p:spTgt spid="1678339">
                                            <p:txEl>
                                              <p:pRg st="2" end="2"/>
                                            </p:txEl>
                                          </p:spTgt>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1678339">
                                            <p:txEl>
                                              <p:pRg st="3" end="3"/>
                                            </p:txEl>
                                          </p:spTgt>
                                        </p:tgtEl>
                                        <p:attrNameLst>
                                          <p:attrName>style.visibility</p:attrName>
                                        </p:attrNameLst>
                                      </p:cBhvr>
                                      <p:to>
                                        <p:strVal val="visible"/>
                                      </p:to>
                                    </p:set>
                                    <p:animEffect transition="in" filter="box(in)">
                                      <p:cBhvr>
                                        <p:cTn id="19" dur="500"/>
                                        <p:tgtEl>
                                          <p:spTgt spid="167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62" name="Rectangle 2"/>
          <p:cNvSpPr>
            <a:spLocks noGrp="1" noChangeArrowheads="1"/>
          </p:cNvSpPr>
          <p:nvPr>
            <p:ph type="title"/>
          </p:nvPr>
        </p:nvSpPr>
        <p:spPr>
          <a:xfrm>
            <a:off x="1187450" y="260350"/>
            <a:ext cx="6356350" cy="642938"/>
          </a:xfrm>
        </p:spPr>
        <p:txBody>
          <a:bodyPr/>
          <a:lstStyle/>
          <a:p>
            <a:r>
              <a:rPr lang="zh-CN" altLang="en-US" b="0" dirty="0">
                <a:latin typeface="华文琥珀" pitchFamily="2" charset="-122"/>
              </a:rPr>
              <a:t>计算机能做什么</a:t>
            </a:r>
            <a:r>
              <a:rPr lang="zh-CN" altLang="en-US" b="0" dirty="0" smtClean="0">
                <a:latin typeface="华文琥珀" pitchFamily="2" charset="-122"/>
              </a:rPr>
              <a:t>？</a:t>
            </a:r>
            <a:r>
              <a:rPr lang="zh-CN" altLang="en-US" sz="3200" b="0" dirty="0" smtClean="0">
                <a:latin typeface="宋体" pitchFamily="2" charset="-122"/>
              </a:rPr>
              <a:t>人</a:t>
            </a:r>
            <a:r>
              <a:rPr lang="zh-CN" altLang="en-US" sz="3200" b="0" dirty="0">
                <a:latin typeface="宋体" pitchFamily="2" charset="-122"/>
              </a:rPr>
              <a:t>机较量</a:t>
            </a:r>
          </a:p>
        </p:txBody>
      </p:sp>
      <p:sp>
        <p:nvSpPr>
          <p:cNvPr id="1679363" name="Rectangle 3"/>
          <p:cNvSpPr>
            <a:spLocks noGrp="1" noChangeArrowheads="1"/>
          </p:cNvSpPr>
          <p:nvPr>
            <p:ph type="body" idx="1"/>
          </p:nvPr>
        </p:nvSpPr>
        <p:spPr>
          <a:xfrm>
            <a:off x="468313" y="1052736"/>
            <a:ext cx="8207375" cy="4679727"/>
          </a:xfrm>
        </p:spPr>
        <p:txBody>
          <a:bodyPr/>
          <a:lstStyle/>
          <a:p>
            <a:r>
              <a:rPr lang="zh-CN" altLang="en-US" b="1" dirty="0"/>
              <a:t>为什么人机博弈，人却输给了计算机呢？</a:t>
            </a:r>
          </a:p>
          <a:p>
            <a:pPr lvl="1"/>
            <a:r>
              <a:rPr lang="zh-CN" altLang="en-US" sz="2200" b="1" dirty="0">
                <a:latin typeface="Arial"/>
              </a:rPr>
              <a:t>“</a:t>
            </a:r>
            <a:r>
              <a:rPr lang="zh-CN" altLang="en-US" sz="2200" b="1" dirty="0">
                <a:latin typeface="楷体_GB2312" pitchFamily="49" charset="-122"/>
              </a:rPr>
              <a:t>深蓝</a:t>
            </a:r>
            <a:r>
              <a:rPr lang="zh-CN" altLang="en-US" sz="2200" b="1" dirty="0">
                <a:latin typeface="Arial"/>
              </a:rPr>
              <a:t>”</a:t>
            </a:r>
            <a:r>
              <a:rPr lang="zh-CN" altLang="en-US" sz="2200" b="1" dirty="0">
                <a:latin typeface="楷体_GB2312" pitchFamily="49" charset="-122"/>
              </a:rPr>
              <a:t>并没有人工智能，不具备</a:t>
            </a:r>
            <a:r>
              <a:rPr lang="zh-CN" altLang="en-US" sz="2200" b="1" dirty="0">
                <a:latin typeface="Arial"/>
              </a:rPr>
              <a:t>“</a:t>
            </a:r>
            <a:r>
              <a:rPr lang="zh-CN" altLang="en-US" sz="2200" b="1" dirty="0">
                <a:latin typeface="楷体_GB2312" pitchFamily="49" charset="-122"/>
              </a:rPr>
              <a:t>智慧和思想</a:t>
            </a:r>
            <a:r>
              <a:rPr lang="zh-CN" altLang="en-US" sz="2200" b="1" dirty="0">
                <a:latin typeface="Arial"/>
              </a:rPr>
              <a:t>”</a:t>
            </a:r>
            <a:r>
              <a:rPr lang="zh-CN" altLang="en-US" sz="2200" b="1" dirty="0">
                <a:latin typeface="楷体_GB2312" pitchFamily="49" charset="-122"/>
              </a:rPr>
              <a:t>。</a:t>
            </a:r>
          </a:p>
          <a:p>
            <a:pPr lvl="1"/>
            <a:r>
              <a:rPr lang="zh-CN" altLang="en-US" sz="2200" b="1" dirty="0">
                <a:latin typeface="楷体_GB2312" pitchFamily="49" charset="-122"/>
              </a:rPr>
              <a:t>和今天所有计算机一样，</a:t>
            </a:r>
            <a:r>
              <a:rPr lang="zh-CN" altLang="en-US" sz="2200" b="1" dirty="0">
                <a:latin typeface="Arial"/>
              </a:rPr>
              <a:t>“</a:t>
            </a:r>
            <a:r>
              <a:rPr lang="zh-CN" altLang="en-US" sz="2200" b="1" dirty="0">
                <a:latin typeface="楷体_GB2312" pitchFamily="49" charset="-122"/>
              </a:rPr>
              <a:t>深蓝</a:t>
            </a:r>
            <a:r>
              <a:rPr lang="zh-CN" altLang="en-US" sz="2200" b="1" dirty="0">
                <a:latin typeface="Arial"/>
              </a:rPr>
              <a:t>”</a:t>
            </a:r>
            <a:r>
              <a:rPr lang="zh-CN" altLang="en-US" sz="2200" b="1" dirty="0">
                <a:latin typeface="楷体_GB2312" pitchFamily="49" charset="-122"/>
              </a:rPr>
              <a:t>不会学习，而只会推理。会学习的所谓</a:t>
            </a:r>
            <a:r>
              <a:rPr lang="zh-CN" altLang="en-US" sz="2200" b="1" dirty="0">
                <a:latin typeface="Arial"/>
              </a:rPr>
              <a:t>“</a:t>
            </a:r>
            <a:r>
              <a:rPr lang="zh-CN" altLang="en-US" sz="2200" b="1" dirty="0">
                <a:latin typeface="楷体_GB2312" pitchFamily="49" charset="-122"/>
              </a:rPr>
              <a:t>第五代</a:t>
            </a:r>
            <a:r>
              <a:rPr lang="zh-CN" altLang="en-US" sz="2200" b="1" dirty="0">
                <a:latin typeface="Arial"/>
              </a:rPr>
              <a:t>”</a:t>
            </a:r>
            <a:r>
              <a:rPr lang="zh-CN" altLang="en-US" sz="2200" b="1" dirty="0">
                <a:latin typeface="楷体_GB2312" pitchFamily="49" charset="-122"/>
              </a:rPr>
              <a:t>计算机，至今还没有被研究出来。</a:t>
            </a:r>
          </a:p>
          <a:p>
            <a:pPr lvl="1"/>
            <a:r>
              <a:rPr lang="zh-CN" altLang="en-US" sz="2200" b="1" dirty="0">
                <a:latin typeface="楷体_GB2312" pitchFamily="49" charset="-122"/>
              </a:rPr>
              <a:t>如果说</a:t>
            </a:r>
            <a:r>
              <a:rPr lang="zh-CN" altLang="en-US" sz="2200" b="1" dirty="0">
                <a:latin typeface="Arial"/>
              </a:rPr>
              <a:t>“</a:t>
            </a:r>
            <a:r>
              <a:rPr lang="zh-CN" altLang="en-US" sz="2200" b="1" dirty="0">
                <a:latin typeface="楷体_GB2312" pitchFamily="49" charset="-122"/>
              </a:rPr>
              <a:t>深蓝</a:t>
            </a:r>
            <a:r>
              <a:rPr lang="zh-CN" altLang="en-US" sz="2200" b="1" dirty="0">
                <a:latin typeface="Arial"/>
              </a:rPr>
              <a:t>”</a:t>
            </a:r>
            <a:r>
              <a:rPr lang="zh-CN" altLang="en-US" sz="2200" b="1" dirty="0">
                <a:latin typeface="楷体_GB2312" pitchFamily="49" charset="-122"/>
              </a:rPr>
              <a:t>有什么过人之处的话，那么就是它的不知疲倦的</a:t>
            </a:r>
            <a:r>
              <a:rPr lang="zh-CN" altLang="en-US" sz="2200" b="1" dirty="0">
                <a:latin typeface="Arial"/>
              </a:rPr>
              <a:t>“</a:t>
            </a:r>
            <a:r>
              <a:rPr lang="zh-CN" altLang="en-US" sz="2200" b="1" dirty="0">
                <a:latin typeface="楷体_GB2312" pitchFamily="49" charset="-122"/>
              </a:rPr>
              <a:t>蛮力</a:t>
            </a:r>
            <a:r>
              <a:rPr lang="zh-CN" altLang="en-US" sz="2200" b="1" dirty="0">
                <a:latin typeface="Arial"/>
              </a:rPr>
              <a:t>”</a:t>
            </a:r>
            <a:r>
              <a:rPr lang="zh-CN" altLang="en-US" sz="2200" b="1" dirty="0">
                <a:latin typeface="楷体_GB2312" pitchFamily="49" charset="-122"/>
              </a:rPr>
              <a:t>。研究人员把可以收集到的将近</a:t>
            </a:r>
            <a:r>
              <a:rPr lang="en-US" altLang="zh-CN" sz="2200" b="1" dirty="0">
                <a:latin typeface="楷体_GB2312" pitchFamily="49" charset="-122"/>
              </a:rPr>
              <a:t>100</a:t>
            </a:r>
            <a:r>
              <a:rPr lang="zh-CN" altLang="en-US" sz="2200" b="1" dirty="0">
                <a:latin typeface="楷体_GB2312" pitchFamily="49" charset="-122"/>
              </a:rPr>
              <a:t>年来的</a:t>
            </a:r>
            <a:r>
              <a:rPr lang="en-US" altLang="zh-CN" sz="2200" b="1" dirty="0">
                <a:latin typeface="楷体_GB2312" pitchFamily="49" charset="-122"/>
              </a:rPr>
              <a:t>200</a:t>
            </a:r>
            <a:r>
              <a:rPr lang="zh-CN" altLang="en-US" sz="2200" b="1" dirty="0">
                <a:latin typeface="楷体_GB2312" pitchFamily="49" charset="-122"/>
              </a:rPr>
              <a:t>万局高手的棋谱都储存在</a:t>
            </a:r>
            <a:r>
              <a:rPr lang="zh-CN" altLang="en-US" sz="2200" b="1" dirty="0">
                <a:latin typeface="Arial"/>
              </a:rPr>
              <a:t>“</a:t>
            </a:r>
            <a:r>
              <a:rPr lang="zh-CN" altLang="en-US" sz="2200" b="1" dirty="0">
                <a:latin typeface="楷体_GB2312" pitchFamily="49" charset="-122"/>
              </a:rPr>
              <a:t>深蓝</a:t>
            </a:r>
            <a:r>
              <a:rPr lang="zh-CN" altLang="en-US" sz="2200" b="1" dirty="0">
                <a:latin typeface="Arial"/>
              </a:rPr>
              <a:t>”</a:t>
            </a:r>
            <a:r>
              <a:rPr lang="zh-CN" altLang="en-US" sz="2200" b="1" dirty="0">
                <a:latin typeface="楷体_GB2312" pitchFamily="49" charset="-122"/>
              </a:rPr>
              <a:t>的</a:t>
            </a:r>
            <a:r>
              <a:rPr lang="zh-CN" altLang="en-US" sz="2200" b="1" dirty="0">
                <a:latin typeface="Arial"/>
              </a:rPr>
              <a:t>“</a:t>
            </a:r>
            <a:r>
              <a:rPr lang="zh-CN" altLang="en-US" sz="2200" b="1" dirty="0">
                <a:latin typeface="楷体_GB2312" pitchFamily="49" charset="-122"/>
              </a:rPr>
              <a:t>外脑</a:t>
            </a:r>
            <a:r>
              <a:rPr lang="zh-CN" altLang="en-US" sz="2200" b="1" dirty="0">
                <a:latin typeface="Arial"/>
              </a:rPr>
              <a:t>”</a:t>
            </a:r>
            <a:r>
              <a:rPr lang="en-US" altLang="zh-CN" sz="2200" b="1" dirty="0">
                <a:latin typeface="Arial"/>
              </a:rPr>
              <a:t>——</a:t>
            </a:r>
            <a:r>
              <a:rPr lang="zh-CN" altLang="en-US" sz="2200" b="1" dirty="0">
                <a:latin typeface="楷体_GB2312" pitchFamily="49" charset="-122"/>
              </a:rPr>
              <a:t>大型快速阵列硬盘系统中。它集中了</a:t>
            </a:r>
            <a:r>
              <a:rPr lang="en-US" altLang="zh-CN" sz="2200" b="1" dirty="0">
                <a:latin typeface="楷体_GB2312" pitchFamily="49" charset="-122"/>
              </a:rPr>
              <a:t>IBM</a:t>
            </a:r>
            <a:r>
              <a:rPr lang="zh-CN" altLang="en-US" sz="2200" b="1" dirty="0">
                <a:latin typeface="楷体_GB2312" pitchFamily="49" charset="-122"/>
              </a:rPr>
              <a:t>尖端科技的</a:t>
            </a:r>
            <a:r>
              <a:rPr lang="en-US" altLang="zh-CN" sz="2200" b="1" dirty="0">
                <a:latin typeface="楷体_GB2312" pitchFamily="49" charset="-122"/>
              </a:rPr>
              <a:t>32</a:t>
            </a:r>
            <a:r>
              <a:rPr lang="zh-CN" altLang="en-US" sz="2200" b="1" dirty="0">
                <a:latin typeface="楷体_GB2312" pitchFamily="49" charset="-122"/>
              </a:rPr>
              <a:t>个国际象棋专用处理器协同工作，它能在规定的每</a:t>
            </a:r>
            <a:r>
              <a:rPr lang="en-US" altLang="zh-CN" sz="2200" b="1" dirty="0">
                <a:latin typeface="楷体_GB2312" pitchFamily="49" charset="-122"/>
              </a:rPr>
              <a:t>3</a:t>
            </a:r>
            <a:r>
              <a:rPr lang="zh-CN" altLang="en-US" sz="2200" b="1" dirty="0">
                <a:latin typeface="楷体_GB2312" pitchFamily="49" charset="-122"/>
              </a:rPr>
              <a:t>分钟内从储存的棋谱中寻找出自己应该走的妙招来。</a:t>
            </a:r>
            <a:endParaRPr lang="zh-CN" altLang="en-US" b="1" dirty="0"/>
          </a:p>
        </p:txBody>
      </p:sp>
    </p:spTree>
    <p:extLst>
      <p:ext uri="{BB962C8B-B14F-4D97-AF65-F5344CB8AC3E}">
        <p14:creationId xmlns:p14="http://schemas.microsoft.com/office/powerpoint/2010/main" val="20508371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679363">
                                            <p:txEl>
                                              <p:pRg st="0" end="0"/>
                                            </p:txEl>
                                          </p:spTgt>
                                        </p:tgtEl>
                                        <p:attrNameLst>
                                          <p:attrName>style.visibility</p:attrName>
                                        </p:attrNameLst>
                                      </p:cBhvr>
                                      <p:to>
                                        <p:strVal val="visible"/>
                                      </p:to>
                                    </p:set>
                                    <p:animEffect transition="in" filter="box(in)">
                                      <p:cBhvr>
                                        <p:cTn id="7" dur="500"/>
                                        <p:tgtEl>
                                          <p:spTgt spid="1679363">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679363">
                                            <p:txEl>
                                              <p:pRg st="1" end="1"/>
                                            </p:txEl>
                                          </p:spTgt>
                                        </p:tgtEl>
                                        <p:attrNameLst>
                                          <p:attrName>style.visibility</p:attrName>
                                        </p:attrNameLst>
                                      </p:cBhvr>
                                      <p:to>
                                        <p:strVal val="visible"/>
                                      </p:to>
                                    </p:set>
                                    <p:animEffect transition="in" filter="box(in)">
                                      <p:cBhvr>
                                        <p:cTn id="11" dur="500"/>
                                        <p:tgtEl>
                                          <p:spTgt spid="1679363">
                                            <p:txEl>
                                              <p:pRg st="1" end="1"/>
                                            </p:txEl>
                                          </p:spTgt>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1679363">
                                            <p:txEl>
                                              <p:pRg st="2" end="2"/>
                                            </p:txEl>
                                          </p:spTgt>
                                        </p:tgtEl>
                                        <p:attrNameLst>
                                          <p:attrName>style.visibility</p:attrName>
                                        </p:attrNameLst>
                                      </p:cBhvr>
                                      <p:to>
                                        <p:strVal val="visible"/>
                                      </p:to>
                                    </p:set>
                                    <p:animEffect transition="in" filter="box(in)">
                                      <p:cBhvr>
                                        <p:cTn id="15" dur="500"/>
                                        <p:tgtEl>
                                          <p:spTgt spid="1679363">
                                            <p:txEl>
                                              <p:pRg st="2" end="2"/>
                                            </p:txEl>
                                          </p:spTgt>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1679363">
                                            <p:txEl>
                                              <p:pRg st="3" end="3"/>
                                            </p:txEl>
                                          </p:spTgt>
                                        </p:tgtEl>
                                        <p:attrNameLst>
                                          <p:attrName>style.visibility</p:attrName>
                                        </p:attrNameLst>
                                      </p:cBhvr>
                                      <p:to>
                                        <p:strVal val="visible"/>
                                      </p:to>
                                    </p:set>
                                    <p:animEffect transition="in" filter="box(in)">
                                      <p:cBhvr>
                                        <p:cTn id="19" dur="500"/>
                                        <p:tgtEl>
                                          <p:spTgt spid="1679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0386" name="Rectangle 2"/>
          <p:cNvSpPr>
            <a:spLocks noGrp="1" noChangeArrowheads="1"/>
          </p:cNvSpPr>
          <p:nvPr>
            <p:ph type="title"/>
          </p:nvPr>
        </p:nvSpPr>
        <p:spPr>
          <a:xfrm>
            <a:off x="1187450" y="260350"/>
            <a:ext cx="6356350" cy="642938"/>
          </a:xfrm>
        </p:spPr>
        <p:txBody>
          <a:bodyPr/>
          <a:lstStyle/>
          <a:p>
            <a:r>
              <a:rPr lang="zh-CN" altLang="en-US" b="0" dirty="0">
                <a:latin typeface="华文琥珀" pitchFamily="2" charset="-122"/>
              </a:rPr>
              <a:t>计算机能做什么</a:t>
            </a:r>
            <a:r>
              <a:rPr lang="zh-CN" altLang="en-US" b="0" dirty="0" smtClean="0">
                <a:latin typeface="华文琥珀" pitchFamily="2" charset="-122"/>
              </a:rPr>
              <a:t>？</a:t>
            </a:r>
            <a:r>
              <a:rPr lang="zh-CN" altLang="en-US" sz="3200" b="0" dirty="0" smtClean="0">
                <a:latin typeface="宋体" pitchFamily="2" charset="-122"/>
              </a:rPr>
              <a:t>人</a:t>
            </a:r>
            <a:r>
              <a:rPr lang="zh-CN" altLang="en-US" sz="3200" b="0" dirty="0">
                <a:latin typeface="宋体" pitchFamily="2" charset="-122"/>
              </a:rPr>
              <a:t>机较量</a:t>
            </a:r>
          </a:p>
        </p:txBody>
      </p:sp>
      <p:sp>
        <p:nvSpPr>
          <p:cNvPr id="1680387" name="Rectangle 3"/>
          <p:cNvSpPr>
            <a:spLocks noGrp="1" noChangeArrowheads="1"/>
          </p:cNvSpPr>
          <p:nvPr>
            <p:ph type="body" idx="1"/>
          </p:nvPr>
        </p:nvSpPr>
        <p:spPr>
          <a:xfrm>
            <a:off x="250825" y="1341438"/>
            <a:ext cx="8675688" cy="4464050"/>
          </a:xfrm>
        </p:spPr>
        <p:txBody>
          <a:bodyPr/>
          <a:lstStyle/>
          <a:p>
            <a:pPr>
              <a:lnSpc>
                <a:spcPct val="90000"/>
              </a:lnSpc>
            </a:pPr>
            <a:r>
              <a:rPr lang="zh-CN" altLang="en-US" sz="3400" b="1"/>
              <a:t>为什么人机博弈，人却输给了计算机呢？</a:t>
            </a:r>
          </a:p>
          <a:p>
            <a:pPr lvl="1">
              <a:lnSpc>
                <a:spcPct val="90000"/>
              </a:lnSpc>
            </a:pPr>
            <a:r>
              <a:rPr lang="zh-CN" altLang="en-US" b="1">
                <a:latin typeface="Arial"/>
              </a:rPr>
              <a:t>“</a:t>
            </a:r>
            <a:r>
              <a:rPr lang="zh-CN" altLang="en-US" b="1">
                <a:latin typeface="楷体_GB2312" pitchFamily="49" charset="-122"/>
              </a:rPr>
              <a:t>深蓝</a:t>
            </a:r>
            <a:r>
              <a:rPr lang="zh-CN" altLang="en-US" b="1">
                <a:latin typeface="Arial"/>
              </a:rPr>
              <a:t>”</a:t>
            </a:r>
            <a:r>
              <a:rPr lang="zh-CN" altLang="en-US" b="1">
                <a:latin typeface="楷体_GB2312" pitchFamily="49" charset="-122"/>
              </a:rPr>
              <a:t>的胜因不属于智慧范畴，而是来自于它强大的计算能力。即使这种能力算是一种</a:t>
            </a:r>
            <a:r>
              <a:rPr lang="zh-CN" altLang="en-US" b="1">
                <a:latin typeface="Arial"/>
              </a:rPr>
              <a:t>“</a:t>
            </a:r>
            <a:r>
              <a:rPr lang="zh-CN" altLang="en-US" b="1">
                <a:latin typeface="楷体_GB2312" pitchFamily="49" charset="-122"/>
              </a:rPr>
              <a:t>智慧</a:t>
            </a:r>
            <a:r>
              <a:rPr lang="zh-CN" altLang="en-US" b="1">
                <a:latin typeface="Arial"/>
              </a:rPr>
              <a:t>”</a:t>
            </a:r>
            <a:r>
              <a:rPr lang="zh-CN" altLang="en-US" b="1">
                <a:latin typeface="楷体_GB2312" pitchFamily="49" charset="-122"/>
              </a:rPr>
              <a:t>的话，那么也是人赋予的。</a:t>
            </a:r>
          </a:p>
          <a:p>
            <a:pPr lvl="1">
              <a:lnSpc>
                <a:spcPct val="90000"/>
              </a:lnSpc>
            </a:pPr>
            <a:r>
              <a:rPr lang="zh-CN" altLang="en-US" b="1">
                <a:latin typeface="楷体_GB2312" pitchFamily="49" charset="-122"/>
              </a:rPr>
              <a:t>计算机的优势在于海量存储能力、快速信息处理能力和稳定的性能，而所有的这一切都是在人编制的程序的控制下进行的。</a:t>
            </a:r>
          </a:p>
          <a:p>
            <a:pPr lvl="1">
              <a:lnSpc>
                <a:spcPct val="90000"/>
              </a:lnSpc>
            </a:pPr>
            <a:r>
              <a:rPr lang="zh-CN" altLang="en-US" b="1">
                <a:latin typeface="楷体_GB2312" pitchFamily="49" charset="-122"/>
              </a:rPr>
              <a:t>相比之下，人的缺陷就突显出来：情绪、疲惫、记忆力、计算棋招的速度、出错等等，但人的潜在创造性和自学习的智慧以及模糊的非公式化经验积累，是当代计算机所无法比拟的。</a:t>
            </a:r>
            <a:r>
              <a:rPr lang="zh-CN" altLang="en-US" sz="3000" b="1"/>
              <a:t>    </a:t>
            </a:r>
          </a:p>
        </p:txBody>
      </p:sp>
    </p:spTree>
    <p:extLst>
      <p:ext uri="{BB962C8B-B14F-4D97-AF65-F5344CB8AC3E}">
        <p14:creationId xmlns:p14="http://schemas.microsoft.com/office/powerpoint/2010/main" val="23061688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680387">
                                            <p:txEl>
                                              <p:pRg st="0" end="0"/>
                                            </p:txEl>
                                          </p:spTgt>
                                        </p:tgtEl>
                                        <p:attrNameLst>
                                          <p:attrName>style.visibility</p:attrName>
                                        </p:attrNameLst>
                                      </p:cBhvr>
                                      <p:to>
                                        <p:strVal val="visible"/>
                                      </p:to>
                                    </p:set>
                                    <p:animEffect transition="in" filter="box(in)">
                                      <p:cBhvr>
                                        <p:cTn id="7" dur="500"/>
                                        <p:tgtEl>
                                          <p:spTgt spid="1680387">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680387">
                                            <p:txEl>
                                              <p:pRg st="1" end="1"/>
                                            </p:txEl>
                                          </p:spTgt>
                                        </p:tgtEl>
                                        <p:attrNameLst>
                                          <p:attrName>style.visibility</p:attrName>
                                        </p:attrNameLst>
                                      </p:cBhvr>
                                      <p:to>
                                        <p:strVal val="visible"/>
                                      </p:to>
                                    </p:set>
                                    <p:animEffect transition="in" filter="box(in)">
                                      <p:cBhvr>
                                        <p:cTn id="11" dur="500"/>
                                        <p:tgtEl>
                                          <p:spTgt spid="1680387">
                                            <p:txEl>
                                              <p:pRg st="1" end="1"/>
                                            </p:txEl>
                                          </p:spTgt>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1680387">
                                            <p:txEl>
                                              <p:pRg st="2" end="2"/>
                                            </p:txEl>
                                          </p:spTgt>
                                        </p:tgtEl>
                                        <p:attrNameLst>
                                          <p:attrName>style.visibility</p:attrName>
                                        </p:attrNameLst>
                                      </p:cBhvr>
                                      <p:to>
                                        <p:strVal val="visible"/>
                                      </p:to>
                                    </p:set>
                                    <p:animEffect transition="in" filter="box(in)">
                                      <p:cBhvr>
                                        <p:cTn id="15" dur="500"/>
                                        <p:tgtEl>
                                          <p:spTgt spid="1680387">
                                            <p:txEl>
                                              <p:pRg st="2" end="2"/>
                                            </p:txEl>
                                          </p:spTgt>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1680387">
                                            <p:txEl>
                                              <p:pRg st="3" end="3"/>
                                            </p:txEl>
                                          </p:spTgt>
                                        </p:tgtEl>
                                        <p:attrNameLst>
                                          <p:attrName>style.visibility</p:attrName>
                                        </p:attrNameLst>
                                      </p:cBhvr>
                                      <p:to>
                                        <p:strVal val="visible"/>
                                      </p:to>
                                    </p:set>
                                    <p:animEffect transition="in" filter="box(in)">
                                      <p:cBhvr>
                                        <p:cTn id="19" dur="500"/>
                                        <p:tgtEl>
                                          <p:spTgt spid="1680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990D1774-D993-485F-AE55-C5C32A5A6A05}" type="slidenum">
              <a:rPr lang="en-US" altLang="zh-CN"/>
              <a:pPr/>
              <a:t>35</a:t>
            </a:fld>
            <a:endParaRPr lang="en-US" altLang="zh-CN"/>
          </a:p>
        </p:txBody>
      </p:sp>
      <p:sp>
        <p:nvSpPr>
          <p:cNvPr id="1670146" name="Rectangle 2"/>
          <p:cNvSpPr>
            <a:spLocks noGrp="1" noChangeArrowheads="1"/>
          </p:cNvSpPr>
          <p:nvPr>
            <p:ph type="subTitle" idx="1"/>
          </p:nvPr>
        </p:nvSpPr>
        <p:spPr>
          <a:xfrm>
            <a:off x="468313" y="2781300"/>
            <a:ext cx="6840537" cy="2879725"/>
          </a:xfrm>
        </p:spPr>
        <p:txBody>
          <a:bodyPr/>
          <a:lstStyle/>
          <a:p>
            <a:pPr algn="l">
              <a:lnSpc>
                <a:spcPct val="90000"/>
              </a:lnSpc>
              <a:buFont typeface="Wingdings" pitchFamily="2" charset="2"/>
              <a:buChar char="l"/>
            </a:pPr>
            <a:r>
              <a:rPr lang="zh-CN" altLang="en-US" sz="2800" b="1" dirty="0">
                <a:hlinkClick r:id="rId2" action="ppaction://hlinksldjump"/>
              </a:rPr>
              <a:t>导引</a:t>
            </a:r>
            <a:r>
              <a:rPr lang="zh-CN" altLang="en-US" sz="2800" b="1" dirty="0" smtClean="0">
                <a:hlinkClick r:id="rId2" action="ppaction://hlinksldjump"/>
              </a:rPr>
              <a:t>问题</a:t>
            </a:r>
            <a:r>
              <a:rPr lang="zh-CN" altLang="en-US" sz="2800" b="1" dirty="0">
                <a:hlinkClick r:id="rId2" action="ppaction://hlinksldjump"/>
              </a:rPr>
              <a:t>与关键字</a:t>
            </a:r>
            <a:endParaRPr lang="zh-CN" altLang="en-US" sz="2800" b="1" dirty="0"/>
          </a:p>
          <a:p>
            <a:pPr algn="l">
              <a:lnSpc>
                <a:spcPct val="90000"/>
              </a:lnSpc>
              <a:buFont typeface="Wingdings" pitchFamily="2" charset="2"/>
              <a:buChar char="l"/>
            </a:pPr>
            <a:r>
              <a:rPr lang="zh-CN" altLang="en-US" sz="2800" b="1" dirty="0">
                <a:hlinkClick r:id="rId3" action="ppaction://hlinksldjump"/>
              </a:rPr>
              <a:t>信息技术</a:t>
            </a:r>
            <a:endParaRPr lang="zh-CN" altLang="en-US" sz="2800" b="1" dirty="0"/>
          </a:p>
          <a:p>
            <a:pPr algn="l">
              <a:lnSpc>
                <a:spcPct val="90000"/>
              </a:lnSpc>
              <a:buFont typeface="Wingdings" pitchFamily="2" charset="2"/>
              <a:buChar char="l"/>
            </a:pPr>
            <a:r>
              <a:rPr lang="zh-CN" altLang="en-US" sz="2800" b="1" dirty="0">
                <a:hlinkClick r:id="rId4" action="ppaction://hlinksldjump"/>
              </a:rPr>
              <a:t>什么是计算机</a:t>
            </a:r>
            <a:endParaRPr lang="zh-CN" altLang="en-US" sz="2800" b="1" dirty="0"/>
          </a:p>
          <a:p>
            <a:pPr algn="l">
              <a:lnSpc>
                <a:spcPct val="90000"/>
              </a:lnSpc>
              <a:buFont typeface="Wingdings" pitchFamily="2" charset="2"/>
              <a:buChar char="l"/>
            </a:pPr>
            <a:r>
              <a:rPr lang="zh-CN" altLang="en-US" sz="2800" b="1" dirty="0">
                <a:hlinkClick r:id="rId5" action="ppaction://hlinksldjump"/>
              </a:rPr>
              <a:t>计算机能做什么</a:t>
            </a:r>
            <a:endParaRPr lang="zh-CN" altLang="en-US" sz="2800" b="1" dirty="0"/>
          </a:p>
          <a:p>
            <a:pPr algn="l">
              <a:lnSpc>
                <a:spcPct val="90000"/>
              </a:lnSpc>
              <a:buFont typeface="Wingdings" pitchFamily="2" charset="2"/>
              <a:buChar char="l"/>
            </a:pPr>
            <a:r>
              <a:rPr lang="zh-CN" altLang="en-US" sz="2800" b="1" dirty="0" smtClean="0">
                <a:solidFill>
                  <a:schemeClr val="accent2"/>
                </a:solidFill>
              </a:rPr>
              <a:t>计算机</a:t>
            </a:r>
            <a:r>
              <a:rPr lang="zh-CN" altLang="en-US" sz="2800" b="1" dirty="0">
                <a:solidFill>
                  <a:schemeClr val="accent2"/>
                </a:solidFill>
              </a:rPr>
              <a:t>的发展历程</a:t>
            </a:r>
          </a:p>
          <a:p>
            <a:pPr algn="l">
              <a:lnSpc>
                <a:spcPct val="90000"/>
              </a:lnSpc>
              <a:buFont typeface="Wingdings" pitchFamily="2" charset="2"/>
              <a:buChar char="l"/>
            </a:pPr>
            <a:r>
              <a:rPr lang="zh-CN" altLang="en-US" sz="2800" b="1" dirty="0">
                <a:hlinkClick r:id="rId6" action="ppaction://hlinksldjump"/>
              </a:rPr>
              <a:t>浅谈计算思维</a:t>
            </a:r>
            <a:endParaRPr lang="zh-CN" altLang="en-US" sz="2800" b="1" dirty="0"/>
          </a:p>
        </p:txBody>
      </p:sp>
      <p:sp>
        <p:nvSpPr>
          <p:cNvPr id="1670147" name="Text Box 3" descr="OOOPIC_vipvip_20080918214459585784a2fb4d9263105"/>
          <p:cNvSpPr txBox="1">
            <a:spLocks noChangeArrowheads="1"/>
          </p:cNvSpPr>
          <p:nvPr/>
        </p:nvSpPr>
        <p:spPr bwMode="auto">
          <a:xfrm>
            <a:off x="2879725" y="649288"/>
            <a:ext cx="6264275" cy="1555750"/>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zh-CN" altLang="en-US" sz="4800" dirty="0" smtClean="0">
                <a:solidFill>
                  <a:schemeClr val="tx2"/>
                </a:solidFill>
                <a:latin typeface="华文琥珀" pitchFamily="2" charset="-122"/>
                <a:ea typeface="华文琥珀" pitchFamily="2" charset="-122"/>
              </a:rPr>
              <a:t>第</a:t>
            </a:r>
            <a:r>
              <a:rPr lang="en-US" altLang="zh-CN" sz="4800" dirty="0" smtClean="0">
                <a:solidFill>
                  <a:schemeClr val="tx2"/>
                </a:solidFill>
                <a:latin typeface="华文琥珀" pitchFamily="2" charset="-122"/>
                <a:ea typeface="华文琥珀" pitchFamily="2" charset="-122"/>
              </a:rPr>
              <a:t>1</a:t>
            </a:r>
            <a:r>
              <a:rPr lang="zh-CN" altLang="en-US" sz="4800" dirty="0" smtClean="0">
                <a:solidFill>
                  <a:schemeClr val="tx2"/>
                </a:solidFill>
                <a:latin typeface="华文琥珀" pitchFamily="2" charset="-122"/>
                <a:ea typeface="华文琥珀" pitchFamily="2" charset="-122"/>
              </a:rPr>
              <a:t>章 </a:t>
            </a:r>
            <a:endParaRPr lang="zh-CN" altLang="en-US" sz="4800" dirty="0">
              <a:solidFill>
                <a:schemeClr val="tx2"/>
              </a:solidFill>
              <a:latin typeface="华文琥珀" pitchFamily="2" charset="-122"/>
              <a:ea typeface="华文琥珀" pitchFamily="2" charset="-122"/>
            </a:endParaRPr>
          </a:p>
          <a:p>
            <a:r>
              <a:rPr lang="zh-CN" altLang="en-US" sz="4800" dirty="0" smtClean="0">
                <a:solidFill>
                  <a:schemeClr val="tx2"/>
                </a:solidFill>
                <a:latin typeface="华文琥珀" pitchFamily="2" charset="-122"/>
                <a:ea typeface="华文琥珀" pitchFamily="2" charset="-122"/>
              </a:rPr>
              <a:t>计算机概述</a:t>
            </a:r>
            <a:endParaRPr lang="zh-CN" altLang="en-US" sz="4800" dirty="0">
              <a:solidFill>
                <a:schemeClr val="tx2"/>
              </a:solidFill>
              <a:latin typeface="华文琥珀" pitchFamily="2" charset="-122"/>
              <a:ea typeface="华文琥珀" pitchFamily="2" charset="-122"/>
            </a:endParaRPr>
          </a:p>
        </p:txBody>
      </p:sp>
    </p:spTree>
    <p:extLst>
      <p:ext uri="{BB962C8B-B14F-4D97-AF65-F5344CB8AC3E}">
        <p14:creationId xmlns:p14="http://schemas.microsoft.com/office/powerpoint/2010/main" val="39120505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8.33333E-7 1.11111E-6 L 8.33333E-7 -0.07222 " pathEditMode="relative" rAng="0" ptsTypes="AA">
                                      <p:cBhvr>
                                        <p:cTn id="6" dur="250" accel="50000" decel="50000" autoRev="1" fill="hold">
                                          <p:stCondLst>
                                            <p:cond delay="0"/>
                                          </p:stCondLst>
                                        </p:cTn>
                                        <p:tgtEl>
                                          <p:spTgt spid="1670146">
                                            <p:txEl>
                                              <p:pRg st="4" end="4"/>
                                            </p:txEl>
                                          </p:spTgt>
                                        </p:tgtEl>
                                        <p:attrNameLst>
                                          <p:attrName>ppt_x</p:attrName>
                                          <p:attrName>ppt_y</p:attrName>
                                        </p:attrNameLst>
                                      </p:cBhvr>
                                      <p:rCtr x="0" y="-3611"/>
                                    </p:animMotion>
                                    <p:animRot by="1500000">
                                      <p:cBhvr>
                                        <p:cTn id="7" dur="125" fill="hold">
                                          <p:stCondLst>
                                            <p:cond delay="0"/>
                                          </p:stCondLst>
                                        </p:cTn>
                                        <p:tgtEl>
                                          <p:spTgt spid="1670146">
                                            <p:txEl>
                                              <p:pRg st="4" end="4"/>
                                            </p:txEl>
                                          </p:spTgt>
                                        </p:tgtEl>
                                        <p:attrNameLst>
                                          <p:attrName>r</p:attrName>
                                        </p:attrNameLst>
                                      </p:cBhvr>
                                    </p:animRot>
                                    <p:animRot by="-1500000">
                                      <p:cBhvr>
                                        <p:cTn id="8" dur="125" fill="hold">
                                          <p:stCondLst>
                                            <p:cond delay="125"/>
                                          </p:stCondLst>
                                        </p:cTn>
                                        <p:tgtEl>
                                          <p:spTgt spid="1670146">
                                            <p:txEl>
                                              <p:pRg st="4" end="4"/>
                                            </p:txEl>
                                          </p:spTgt>
                                        </p:tgtEl>
                                        <p:attrNameLst>
                                          <p:attrName>r</p:attrName>
                                        </p:attrNameLst>
                                      </p:cBhvr>
                                    </p:animRot>
                                    <p:animRot by="-1500000">
                                      <p:cBhvr>
                                        <p:cTn id="9" dur="125" fill="hold">
                                          <p:stCondLst>
                                            <p:cond delay="250"/>
                                          </p:stCondLst>
                                        </p:cTn>
                                        <p:tgtEl>
                                          <p:spTgt spid="1670146">
                                            <p:txEl>
                                              <p:pRg st="4" end="4"/>
                                            </p:txEl>
                                          </p:spTgt>
                                        </p:tgtEl>
                                        <p:attrNameLst>
                                          <p:attrName>r</p:attrName>
                                        </p:attrNameLst>
                                      </p:cBhvr>
                                    </p:animRot>
                                    <p:animRot by="1500000">
                                      <p:cBhvr>
                                        <p:cTn id="10" dur="125" fill="hold">
                                          <p:stCondLst>
                                            <p:cond delay="375"/>
                                          </p:stCondLst>
                                        </p:cTn>
                                        <p:tgtEl>
                                          <p:spTgt spid="1670146">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1410" name="Rectangle 2"/>
          <p:cNvSpPr>
            <a:spLocks noGrp="1" noChangeArrowheads="1"/>
          </p:cNvSpPr>
          <p:nvPr>
            <p:ph type="title"/>
          </p:nvPr>
        </p:nvSpPr>
        <p:spPr>
          <a:xfrm>
            <a:off x="1116013" y="260350"/>
            <a:ext cx="6696075" cy="642938"/>
          </a:xfrm>
        </p:spPr>
        <p:txBody>
          <a:bodyPr/>
          <a:lstStyle/>
          <a:p>
            <a:r>
              <a:rPr lang="zh-CN" altLang="en-US" sz="3600" b="0" dirty="0"/>
              <a:t>回眸计算机的发展历程</a:t>
            </a:r>
            <a:r>
              <a:rPr lang="en-US" altLang="zh-CN" sz="2800" b="0" dirty="0">
                <a:latin typeface="华文琥珀" pitchFamily="2" charset="-122"/>
              </a:rPr>
              <a:t>---</a:t>
            </a:r>
            <a:r>
              <a:rPr lang="zh-CN" altLang="en-US" sz="2400" b="0" dirty="0">
                <a:latin typeface="华文琥珀" pitchFamily="2" charset="-122"/>
              </a:rPr>
              <a:t>计算工具</a:t>
            </a:r>
          </a:p>
        </p:txBody>
      </p:sp>
      <p:sp>
        <p:nvSpPr>
          <p:cNvPr id="1681411" name="Rectangle 3"/>
          <p:cNvSpPr>
            <a:spLocks noGrp="1" noChangeArrowheads="1"/>
          </p:cNvSpPr>
          <p:nvPr>
            <p:ph type="body" sz="half" idx="1"/>
          </p:nvPr>
        </p:nvSpPr>
        <p:spPr>
          <a:xfrm>
            <a:off x="179388" y="1095375"/>
            <a:ext cx="8964612" cy="4638675"/>
          </a:xfrm>
        </p:spPr>
        <p:txBody>
          <a:bodyPr/>
          <a:lstStyle/>
          <a:p>
            <a:pPr>
              <a:lnSpc>
                <a:spcPct val="95000"/>
              </a:lnSpc>
              <a:buSzPct val="90000"/>
            </a:pPr>
            <a:r>
              <a:rPr lang="zh-CN" altLang="en-US" sz="2800" b="1" dirty="0"/>
              <a:t>计算工具的发展</a:t>
            </a:r>
          </a:p>
          <a:p>
            <a:pPr lvl="1">
              <a:lnSpc>
                <a:spcPct val="95000"/>
              </a:lnSpc>
              <a:buSzPct val="90000"/>
            </a:pPr>
            <a:r>
              <a:rPr lang="zh-CN" altLang="en-US" sz="2000" b="1" dirty="0">
                <a:latin typeface="楷体_GB2312" pitchFamily="49" charset="-122"/>
              </a:rPr>
              <a:t>手工到机械自动</a:t>
            </a:r>
          </a:p>
          <a:p>
            <a:pPr lvl="2">
              <a:lnSpc>
                <a:spcPct val="80000"/>
              </a:lnSpc>
            </a:pPr>
            <a:r>
              <a:rPr lang="zh-CN" altLang="en-US" sz="1700" b="1" dirty="0"/>
              <a:t>史前时期：石块和贝壳记数；唐代时期：算盘；</a:t>
            </a:r>
            <a:r>
              <a:rPr lang="en-US" altLang="zh-CN" sz="1700" b="1" dirty="0"/>
              <a:t>17</a:t>
            </a:r>
            <a:r>
              <a:rPr lang="zh-CN" altLang="en-US" sz="1700" b="1" dirty="0"/>
              <a:t>世纪：计算尺。</a:t>
            </a:r>
          </a:p>
          <a:p>
            <a:pPr lvl="2">
              <a:lnSpc>
                <a:spcPct val="80000"/>
              </a:lnSpc>
            </a:pPr>
            <a:r>
              <a:rPr lang="en-US" altLang="zh-CN" sz="1700" b="1" dirty="0"/>
              <a:t>1642</a:t>
            </a:r>
            <a:r>
              <a:rPr lang="zh-CN" altLang="en-US" sz="1700" b="1" dirty="0"/>
              <a:t>年，创造了第一台能完成加、减运算的机械计算器，计算税收。</a:t>
            </a:r>
          </a:p>
          <a:p>
            <a:pPr lvl="2">
              <a:lnSpc>
                <a:spcPct val="80000"/>
              </a:lnSpc>
            </a:pPr>
            <a:r>
              <a:rPr lang="en-US" altLang="zh-CN" sz="1700" b="1" dirty="0"/>
              <a:t>1822</a:t>
            </a:r>
            <a:r>
              <a:rPr lang="zh-CN" altLang="en-US" sz="1700" b="1" dirty="0"/>
              <a:t>年，提出了自动计算机的基本概念，并设计出差分机和分析机。</a:t>
            </a:r>
            <a:r>
              <a:rPr lang="zh-CN" altLang="en-US" sz="1000" b="1" dirty="0"/>
              <a:t> </a:t>
            </a:r>
            <a:endParaRPr lang="zh-CN" altLang="en-US" sz="1000" dirty="0"/>
          </a:p>
          <a:p>
            <a:pPr lvl="1">
              <a:lnSpc>
                <a:spcPct val="95000"/>
              </a:lnSpc>
              <a:buSzPct val="90000"/>
            </a:pPr>
            <a:r>
              <a:rPr lang="zh-CN" altLang="en-US" sz="2000" b="1" dirty="0">
                <a:latin typeface="楷体_GB2312" pitchFamily="49" charset="-122"/>
              </a:rPr>
              <a:t>机械计算到电动计算</a:t>
            </a:r>
          </a:p>
          <a:p>
            <a:pPr lvl="2">
              <a:lnSpc>
                <a:spcPct val="80000"/>
              </a:lnSpc>
            </a:pPr>
            <a:r>
              <a:rPr lang="en-US" altLang="zh-CN" sz="1700" b="1" dirty="0"/>
              <a:t>1884</a:t>
            </a:r>
            <a:r>
              <a:rPr lang="zh-CN" altLang="en-US" sz="1700" b="1" dirty="0"/>
              <a:t>年，创造了第一台电动计算机，用于人口普查。</a:t>
            </a:r>
          </a:p>
          <a:p>
            <a:pPr lvl="2">
              <a:lnSpc>
                <a:spcPct val="80000"/>
              </a:lnSpc>
            </a:pPr>
            <a:r>
              <a:rPr lang="en-US" altLang="zh-CN" sz="1700" b="1" dirty="0"/>
              <a:t>1913</a:t>
            </a:r>
            <a:r>
              <a:rPr lang="zh-CN" altLang="en-US" sz="1700" b="1" dirty="0"/>
              <a:t>年，制造了模拟计算机“微分分析仪”。</a:t>
            </a:r>
          </a:p>
          <a:p>
            <a:pPr lvl="1">
              <a:lnSpc>
                <a:spcPct val="80000"/>
              </a:lnSpc>
            </a:pPr>
            <a:r>
              <a:rPr lang="zh-CN" altLang="en-US" sz="2000" b="1" dirty="0">
                <a:latin typeface="楷体_GB2312" pitchFamily="49" charset="-122"/>
              </a:rPr>
              <a:t>机电全自动到电子数字</a:t>
            </a:r>
          </a:p>
          <a:p>
            <a:pPr lvl="2">
              <a:lnSpc>
                <a:spcPct val="80000"/>
              </a:lnSpc>
            </a:pPr>
            <a:r>
              <a:rPr lang="en-US" altLang="zh-CN" sz="1700" b="1" dirty="0"/>
              <a:t>1942</a:t>
            </a:r>
            <a:r>
              <a:rPr lang="zh-CN" altLang="en-US" sz="1700" b="1" dirty="0"/>
              <a:t>年，诞生了著名的</a:t>
            </a:r>
            <a:r>
              <a:rPr lang="en-US" altLang="zh-CN" sz="1700" b="1" dirty="0"/>
              <a:t>ABC</a:t>
            </a:r>
            <a:r>
              <a:rPr lang="zh-CN" altLang="en-US" sz="1700" b="1" dirty="0"/>
              <a:t>（</a:t>
            </a:r>
            <a:r>
              <a:rPr lang="en-US" altLang="zh-CN" sz="1700" b="1" dirty="0" err="1"/>
              <a:t>Atanasoff</a:t>
            </a:r>
            <a:r>
              <a:rPr lang="en-US" altLang="zh-CN" sz="1700" b="1" dirty="0"/>
              <a:t> Berry Computer</a:t>
            </a:r>
            <a:r>
              <a:rPr lang="zh-CN" altLang="en-US" sz="1700" b="1" dirty="0"/>
              <a:t>）计算机，共使用了</a:t>
            </a:r>
            <a:r>
              <a:rPr lang="en-US" altLang="zh-CN" sz="1700" b="1" dirty="0"/>
              <a:t>300</a:t>
            </a:r>
            <a:r>
              <a:rPr lang="zh-CN" altLang="en-US" sz="1700" b="1" dirty="0"/>
              <a:t>多个电子管，这也是世界上第一台具有现代计算机雏形的计算机。</a:t>
            </a:r>
          </a:p>
          <a:p>
            <a:pPr lvl="2">
              <a:lnSpc>
                <a:spcPct val="80000"/>
              </a:lnSpc>
            </a:pPr>
            <a:r>
              <a:rPr lang="en-US" altLang="zh-CN" sz="1700" b="1" dirty="0"/>
              <a:t>1944</a:t>
            </a:r>
            <a:r>
              <a:rPr lang="zh-CN" altLang="en-US" sz="1700" b="1" dirty="0"/>
              <a:t>年，</a:t>
            </a:r>
            <a:r>
              <a:rPr lang="en-US" altLang="zh-CN" sz="1700" b="1" dirty="0"/>
              <a:t>IBM</a:t>
            </a:r>
            <a:r>
              <a:rPr lang="zh-CN" altLang="en-US" sz="1700" b="1" dirty="0"/>
              <a:t>投资承建设计出“马克</a:t>
            </a:r>
            <a:r>
              <a:rPr lang="en-US" altLang="zh-CN" sz="1700" b="1" dirty="0"/>
              <a:t>1</a:t>
            </a:r>
            <a:r>
              <a:rPr lang="zh-CN" altLang="en-US" sz="1700" b="1" dirty="0"/>
              <a:t>号”计算机。</a:t>
            </a:r>
          </a:p>
          <a:p>
            <a:pPr lvl="2">
              <a:lnSpc>
                <a:spcPct val="80000"/>
              </a:lnSpc>
            </a:pPr>
            <a:r>
              <a:rPr lang="en-US" altLang="zh-CN" sz="1700" b="1" dirty="0">
                <a:solidFill>
                  <a:srgbClr val="FF0000"/>
                </a:solidFill>
              </a:rPr>
              <a:t>1946</a:t>
            </a:r>
            <a:r>
              <a:rPr lang="zh-CN" altLang="en-US" sz="1700" b="1" dirty="0">
                <a:solidFill>
                  <a:srgbClr val="FF0000"/>
                </a:solidFill>
              </a:rPr>
              <a:t>年</a:t>
            </a:r>
            <a:r>
              <a:rPr lang="zh-CN" altLang="en-US" sz="1700" b="1" dirty="0"/>
              <a:t>，研制成功了</a:t>
            </a:r>
            <a:r>
              <a:rPr lang="en-US" altLang="zh-CN" sz="1700" b="1" dirty="0">
                <a:solidFill>
                  <a:srgbClr val="FF0000"/>
                </a:solidFill>
              </a:rPr>
              <a:t>ENIAC</a:t>
            </a:r>
            <a:r>
              <a:rPr lang="zh-CN" altLang="en-US" sz="1700" b="1" dirty="0"/>
              <a:t>（</a:t>
            </a:r>
            <a:r>
              <a:rPr lang="en-US" altLang="zh-CN" sz="1700" b="1" dirty="0"/>
              <a:t>Electronic Numerical Integrator and Calculator</a:t>
            </a:r>
            <a:r>
              <a:rPr lang="zh-CN" altLang="en-US" sz="1700" b="1" dirty="0"/>
              <a:t>，电子数字积分器和计算器）</a:t>
            </a:r>
            <a:r>
              <a:rPr lang="en-US" altLang="zh-CN" sz="1700" b="1" dirty="0"/>
              <a:t>——</a:t>
            </a:r>
            <a:r>
              <a:rPr lang="zh-CN" altLang="en-US" sz="1700" b="1" dirty="0">
                <a:solidFill>
                  <a:srgbClr val="FF0000"/>
                </a:solidFill>
              </a:rPr>
              <a:t>第一台电子数字计算机</a:t>
            </a:r>
            <a:r>
              <a:rPr lang="zh-CN" altLang="en-US" sz="1700" b="1" dirty="0"/>
              <a:t>，从此人类社会进入以数字计算机为主导的信息时代。</a:t>
            </a:r>
            <a:r>
              <a:rPr lang="en-US" altLang="zh-CN" sz="1700" b="1" dirty="0"/>
              <a:t>ENIAC</a:t>
            </a:r>
            <a:r>
              <a:rPr lang="zh-CN" altLang="en-US" sz="1700" b="1" dirty="0"/>
              <a:t>采用了电子管技术。</a:t>
            </a:r>
          </a:p>
        </p:txBody>
      </p:sp>
    </p:spTree>
    <p:extLst>
      <p:ext uri="{BB962C8B-B14F-4D97-AF65-F5344CB8AC3E}">
        <p14:creationId xmlns:p14="http://schemas.microsoft.com/office/powerpoint/2010/main" val="33938932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681411">
                                            <p:txEl>
                                              <p:pRg st="0" end="0"/>
                                            </p:txEl>
                                          </p:spTgt>
                                        </p:tgtEl>
                                        <p:attrNameLst>
                                          <p:attrName>style.visibility</p:attrName>
                                        </p:attrNameLst>
                                      </p:cBhvr>
                                      <p:to>
                                        <p:strVal val="visible"/>
                                      </p:to>
                                    </p:set>
                                    <p:animEffect transition="in" filter="wipe(down)">
                                      <p:cBhvr>
                                        <p:cTn id="7" dur="500"/>
                                        <p:tgtEl>
                                          <p:spTgt spid="1681411">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681411">
                                            <p:txEl>
                                              <p:pRg st="1" end="1"/>
                                            </p:txEl>
                                          </p:spTgt>
                                        </p:tgtEl>
                                        <p:attrNameLst>
                                          <p:attrName>style.visibility</p:attrName>
                                        </p:attrNameLst>
                                      </p:cBhvr>
                                      <p:to>
                                        <p:strVal val="visible"/>
                                      </p:to>
                                    </p:set>
                                    <p:animEffect transition="in" filter="wipe(down)">
                                      <p:cBhvr>
                                        <p:cTn id="11" dur="500"/>
                                        <p:tgtEl>
                                          <p:spTgt spid="1681411">
                                            <p:txEl>
                                              <p:pRg st="1" end="1"/>
                                            </p:txEl>
                                          </p:spTgt>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81411">
                                            <p:txEl>
                                              <p:pRg st="2" end="2"/>
                                            </p:txEl>
                                          </p:spTgt>
                                        </p:tgtEl>
                                        <p:attrNameLst>
                                          <p:attrName>style.visibility</p:attrName>
                                        </p:attrNameLst>
                                      </p:cBhvr>
                                      <p:to>
                                        <p:strVal val="visible"/>
                                      </p:to>
                                    </p:set>
                                    <p:animEffect transition="in" filter="wipe(down)">
                                      <p:cBhvr>
                                        <p:cTn id="15" dur="500"/>
                                        <p:tgtEl>
                                          <p:spTgt spid="1681411">
                                            <p:txEl>
                                              <p:pRg st="2" end="2"/>
                                            </p:txEl>
                                          </p:spTgt>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681411">
                                            <p:txEl>
                                              <p:pRg st="3" end="3"/>
                                            </p:txEl>
                                          </p:spTgt>
                                        </p:tgtEl>
                                        <p:attrNameLst>
                                          <p:attrName>style.visibility</p:attrName>
                                        </p:attrNameLst>
                                      </p:cBhvr>
                                      <p:to>
                                        <p:strVal val="visible"/>
                                      </p:to>
                                    </p:set>
                                    <p:animEffect transition="in" filter="wipe(down)">
                                      <p:cBhvr>
                                        <p:cTn id="19" dur="500"/>
                                        <p:tgtEl>
                                          <p:spTgt spid="1681411">
                                            <p:txEl>
                                              <p:pRg st="3" end="3"/>
                                            </p:txEl>
                                          </p:spTgt>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81411">
                                            <p:txEl>
                                              <p:pRg st="4" end="4"/>
                                            </p:txEl>
                                          </p:spTgt>
                                        </p:tgtEl>
                                        <p:attrNameLst>
                                          <p:attrName>style.visibility</p:attrName>
                                        </p:attrNameLst>
                                      </p:cBhvr>
                                      <p:to>
                                        <p:strVal val="visible"/>
                                      </p:to>
                                    </p:set>
                                    <p:animEffect transition="in" filter="wipe(down)">
                                      <p:cBhvr>
                                        <p:cTn id="23" dur="500"/>
                                        <p:tgtEl>
                                          <p:spTgt spid="1681411">
                                            <p:txEl>
                                              <p:pRg st="4" end="4"/>
                                            </p:txEl>
                                          </p:spTgt>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81411">
                                            <p:txEl>
                                              <p:pRg st="5" end="5"/>
                                            </p:txEl>
                                          </p:spTgt>
                                        </p:tgtEl>
                                        <p:attrNameLst>
                                          <p:attrName>style.visibility</p:attrName>
                                        </p:attrNameLst>
                                      </p:cBhvr>
                                      <p:to>
                                        <p:strVal val="visible"/>
                                      </p:to>
                                    </p:set>
                                    <p:animEffect transition="in" filter="wipe(down)">
                                      <p:cBhvr>
                                        <p:cTn id="27" dur="500"/>
                                        <p:tgtEl>
                                          <p:spTgt spid="1681411">
                                            <p:txEl>
                                              <p:pRg st="5" end="5"/>
                                            </p:txEl>
                                          </p:spTgt>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81411">
                                            <p:txEl>
                                              <p:pRg st="6" end="6"/>
                                            </p:txEl>
                                          </p:spTgt>
                                        </p:tgtEl>
                                        <p:attrNameLst>
                                          <p:attrName>style.visibility</p:attrName>
                                        </p:attrNameLst>
                                      </p:cBhvr>
                                      <p:to>
                                        <p:strVal val="visible"/>
                                      </p:to>
                                    </p:set>
                                    <p:animEffect transition="in" filter="wipe(down)">
                                      <p:cBhvr>
                                        <p:cTn id="31" dur="500"/>
                                        <p:tgtEl>
                                          <p:spTgt spid="1681411">
                                            <p:txEl>
                                              <p:pRg st="6" end="6"/>
                                            </p:txEl>
                                          </p:spTgt>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1681411">
                                            <p:txEl>
                                              <p:pRg st="7" end="7"/>
                                            </p:txEl>
                                          </p:spTgt>
                                        </p:tgtEl>
                                        <p:attrNameLst>
                                          <p:attrName>style.visibility</p:attrName>
                                        </p:attrNameLst>
                                      </p:cBhvr>
                                      <p:to>
                                        <p:strVal val="visible"/>
                                      </p:to>
                                    </p:set>
                                    <p:animEffect transition="in" filter="wipe(down)">
                                      <p:cBhvr>
                                        <p:cTn id="35" dur="500"/>
                                        <p:tgtEl>
                                          <p:spTgt spid="1681411">
                                            <p:txEl>
                                              <p:pRg st="7" end="7"/>
                                            </p:txEl>
                                          </p:spTgt>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1681411">
                                            <p:txEl>
                                              <p:pRg st="8" end="8"/>
                                            </p:txEl>
                                          </p:spTgt>
                                        </p:tgtEl>
                                        <p:attrNameLst>
                                          <p:attrName>style.visibility</p:attrName>
                                        </p:attrNameLst>
                                      </p:cBhvr>
                                      <p:to>
                                        <p:strVal val="visible"/>
                                      </p:to>
                                    </p:set>
                                    <p:animEffect transition="in" filter="wipe(down)">
                                      <p:cBhvr>
                                        <p:cTn id="39" dur="500"/>
                                        <p:tgtEl>
                                          <p:spTgt spid="1681411">
                                            <p:txEl>
                                              <p:pRg st="8" end="8"/>
                                            </p:txEl>
                                          </p:spTgt>
                                        </p:tgtEl>
                                      </p:cBhvr>
                                    </p:animEffect>
                                  </p:child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1681411">
                                            <p:txEl>
                                              <p:pRg st="9" end="9"/>
                                            </p:txEl>
                                          </p:spTgt>
                                        </p:tgtEl>
                                        <p:attrNameLst>
                                          <p:attrName>style.visibility</p:attrName>
                                        </p:attrNameLst>
                                      </p:cBhvr>
                                      <p:to>
                                        <p:strVal val="visible"/>
                                      </p:to>
                                    </p:set>
                                    <p:animEffect transition="in" filter="wipe(down)">
                                      <p:cBhvr>
                                        <p:cTn id="43" dur="500"/>
                                        <p:tgtEl>
                                          <p:spTgt spid="1681411">
                                            <p:txEl>
                                              <p:pRg st="9" end="9"/>
                                            </p:txEl>
                                          </p:spTgt>
                                        </p:tgtEl>
                                      </p:cBhvr>
                                    </p:animEffect>
                                  </p:childTnLst>
                                </p:cTn>
                              </p:par>
                            </p:childTnLst>
                          </p:cTn>
                        </p:par>
                        <p:par>
                          <p:cTn id="44" fill="hold" nodeType="afterGroup">
                            <p:stCondLst>
                              <p:cond delay="5000"/>
                            </p:stCondLst>
                            <p:childTnLst>
                              <p:par>
                                <p:cTn id="45" presetID="22" presetClass="entr" presetSubtype="4" fill="hold" nodeType="afterEffect">
                                  <p:stCondLst>
                                    <p:cond delay="0"/>
                                  </p:stCondLst>
                                  <p:childTnLst>
                                    <p:set>
                                      <p:cBhvr>
                                        <p:cTn id="46" dur="1" fill="hold">
                                          <p:stCondLst>
                                            <p:cond delay="0"/>
                                          </p:stCondLst>
                                        </p:cTn>
                                        <p:tgtEl>
                                          <p:spTgt spid="1681411">
                                            <p:txEl>
                                              <p:pRg st="10" end="10"/>
                                            </p:txEl>
                                          </p:spTgt>
                                        </p:tgtEl>
                                        <p:attrNameLst>
                                          <p:attrName>style.visibility</p:attrName>
                                        </p:attrNameLst>
                                      </p:cBhvr>
                                      <p:to>
                                        <p:strVal val="visible"/>
                                      </p:to>
                                    </p:set>
                                    <p:animEffect transition="in" filter="wipe(down)">
                                      <p:cBhvr>
                                        <p:cTn id="47" dur="500"/>
                                        <p:tgtEl>
                                          <p:spTgt spid="1681411">
                                            <p:txEl>
                                              <p:pRg st="10" end="10"/>
                                            </p:txEl>
                                          </p:spTgt>
                                        </p:tgtEl>
                                      </p:cBhvr>
                                    </p:animEffect>
                                  </p:childTnLst>
                                </p:cTn>
                              </p:par>
                            </p:childTnLst>
                          </p:cTn>
                        </p:par>
                        <p:par>
                          <p:cTn id="48" fill="hold" nodeType="afterGroup">
                            <p:stCondLst>
                              <p:cond delay="5500"/>
                            </p:stCondLst>
                            <p:childTnLst>
                              <p:par>
                                <p:cTn id="49" presetID="22" presetClass="entr" presetSubtype="4" fill="hold" nodeType="afterEffect">
                                  <p:stCondLst>
                                    <p:cond delay="0"/>
                                  </p:stCondLst>
                                  <p:childTnLst>
                                    <p:set>
                                      <p:cBhvr>
                                        <p:cTn id="50" dur="1" fill="hold">
                                          <p:stCondLst>
                                            <p:cond delay="0"/>
                                          </p:stCondLst>
                                        </p:cTn>
                                        <p:tgtEl>
                                          <p:spTgt spid="1681411">
                                            <p:txEl>
                                              <p:pRg st="11" end="11"/>
                                            </p:txEl>
                                          </p:spTgt>
                                        </p:tgtEl>
                                        <p:attrNameLst>
                                          <p:attrName>style.visibility</p:attrName>
                                        </p:attrNameLst>
                                      </p:cBhvr>
                                      <p:to>
                                        <p:strVal val="visible"/>
                                      </p:to>
                                    </p:set>
                                    <p:animEffect transition="in" filter="wipe(down)">
                                      <p:cBhvr>
                                        <p:cTn id="51" dur="500"/>
                                        <p:tgtEl>
                                          <p:spTgt spid="16814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426" name="Rectangle 2"/>
          <p:cNvSpPr>
            <a:spLocks noGrp="1" noChangeArrowheads="1"/>
          </p:cNvSpPr>
          <p:nvPr>
            <p:ph type="title"/>
          </p:nvPr>
        </p:nvSpPr>
        <p:spPr/>
        <p:txBody>
          <a:bodyPr/>
          <a:lstStyle/>
          <a:p>
            <a:r>
              <a:rPr lang="zh-CN" altLang="en-US" sz="3600" b="0" dirty="0"/>
              <a:t>回眸计算机的发展历程</a:t>
            </a:r>
            <a:r>
              <a:rPr lang="en-US" altLang="zh-CN" sz="2400" b="0" dirty="0">
                <a:latin typeface="华文琥珀" pitchFamily="2" charset="-122"/>
              </a:rPr>
              <a:t>---</a:t>
            </a:r>
            <a:r>
              <a:rPr lang="zh-CN" altLang="en-US" sz="2400" b="0" dirty="0">
                <a:latin typeface="华文琥珀" pitchFamily="2" charset="-122"/>
              </a:rPr>
              <a:t>计算机</a:t>
            </a:r>
          </a:p>
        </p:txBody>
      </p:sp>
      <p:sp>
        <p:nvSpPr>
          <p:cNvPr id="1127427" name="Rectangle 3"/>
          <p:cNvSpPr>
            <a:spLocks noGrp="1" noChangeArrowheads="1"/>
          </p:cNvSpPr>
          <p:nvPr>
            <p:ph type="body" sz="half" idx="1"/>
          </p:nvPr>
        </p:nvSpPr>
        <p:spPr>
          <a:xfrm>
            <a:off x="-36512" y="980728"/>
            <a:ext cx="8496943" cy="4968552"/>
          </a:xfrm>
        </p:spPr>
        <p:txBody>
          <a:bodyPr/>
          <a:lstStyle/>
          <a:p>
            <a:pPr>
              <a:lnSpc>
                <a:spcPct val="95000"/>
              </a:lnSpc>
              <a:buSzPct val="90000"/>
            </a:pPr>
            <a:r>
              <a:rPr lang="zh-CN" altLang="en-US" sz="2400" b="1" dirty="0">
                <a:solidFill>
                  <a:srgbClr val="FF0000"/>
                </a:solidFill>
                <a:latin typeface="黑体" pitchFamily="49" charset="-122"/>
              </a:rPr>
              <a:t>电子计算机的发展</a:t>
            </a:r>
          </a:p>
          <a:p>
            <a:pPr lvl="1">
              <a:lnSpc>
                <a:spcPct val="95000"/>
              </a:lnSpc>
            </a:pPr>
            <a:r>
              <a:rPr lang="zh-CN" altLang="en-US" sz="2000" b="1" dirty="0">
                <a:effectLst>
                  <a:outerShdw blurRad="38100" dist="38100" dir="2700000" algn="tl">
                    <a:srgbClr val="C0C0C0"/>
                  </a:outerShdw>
                </a:effectLst>
                <a:latin typeface="华文楷体" pitchFamily="2" charset="-122"/>
                <a:ea typeface="华文楷体" pitchFamily="2" charset="-122"/>
              </a:rPr>
              <a:t>   </a:t>
            </a:r>
            <a:r>
              <a:rPr lang="zh-CN" altLang="en-US" sz="2000" b="1" dirty="0">
                <a:solidFill>
                  <a:srgbClr val="FF0000"/>
                </a:solidFill>
                <a:effectLst>
                  <a:outerShdw blurRad="38100" dist="38100" dir="2700000" algn="tl">
                    <a:srgbClr val="C0C0C0"/>
                  </a:outerShdw>
                </a:effectLst>
                <a:latin typeface="华文楷体" pitchFamily="2" charset="-122"/>
                <a:ea typeface="华文楷体" pitchFamily="2" charset="-122"/>
              </a:rPr>
              <a:t>第</a:t>
            </a:r>
            <a:r>
              <a:rPr lang="en-US" altLang="zh-CN" sz="2000" b="1" dirty="0">
                <a:solidFill>
                  <a:srgbClr val="FF0000"/>
                </a:solidFill>
                <a:effectLst>
                  <a:outerShdw blurRad="38100" dist="38100" dir="2700000" algn="tl">
                    <a:srgbClr val="C0C0C0"/>
                  </a:outerShdw>
                </a:effectLst>
                <a:latin typeface="华文楷体" pitchFamily="2" charset="-122"/>
                <a:ea typeface="华文楷体" pitchFamily="2" charset="-122"/>
              </a:rPr>
              <a:t>1</a:t>
            </a:r>
            <a:r>
              <a:rPr lang="zh-CN" altLang="en-US" sz="2000" b="1" dirty="0">
                <a:solidFill>
                  <a:srgbClr val="FF0000"/>
                </a:solidFill>
                <a:effectLst>
                  <a:outerShdw blurRad="38100" dist="38100" dir="2700000" algn="tl">
                    <a:srgbClr val="C0C0C0"/>
                  </a:outerShdw>
                </a:effectLst>
                <a:latin typeface="华文楷体" pitchFamily="2" charset="-122"/>
                <a:ea typeface="华文楷体" pitchFamily="2" charset="-122"/>
              </a:rPr>
              <a:t>代</a:t>
            </a:r>
            <a:r>
              <a:rPr lang="zh-CN" altLang="en-US" sz="2000" b="1" dirty="0">
                <a:effectLst>
                  <a:outerShdw blurRad="38100" dist="38100" dir="2700000" algn="tl">
                    <a:srgbClr val="C0C0C0"/>
                  </a:outerShdw>
                </a:effectLst>
                <a:latin typeface="华文楷体" pitchFamily="2" charset="-122"/>
                <a:ea typeface="华文楷体" pitchFamily="2" charset="-122"/>
              </a:rPr>
              <a:t>：</a:t>
            </a:r>
            <a:r>
              <a:rPr lang="en-US" altLang="zh-CN" sz="2000" b="1" dirty="0" smtClean="0">
                <a:latin typeface="华文楷体" pitchFamily="2" charset="-122"/>
                <a:ea typeface="华文楷体" pitchFamily="2" charset="-122"/>
              </a:rPr>
              <a:t>1946~195x   </a:t>
            </a:r>
            <a:r>
              <a:rPr lang="zh-CN" altLang="en-US" sz="2000" b="1" dirty="0" smtClean="0">
                <a:solidFill>
                  <a:srgbClr val="FF0000"/>
                </a:solidFill>
                <a:latin typeface="华文楷体" pitchFamily="2" charset="-122"/>
                <a:ea typeface="华文楷体" pitchFamily="2" charset="-122"/>
              </a:rPr>
              <a:t>电子管</a:t>
            </a:r>
            <a:r>
              <a:rPr lang="zh-CN" altLang="en-US" sz="2000" b="1" dirty="0" smtClean="0">
                <a:latin typeface="华文楷体" pitchFamily="2" charset="-122"/>
                <a:ea typeface="华文楷体" pitchFamily="2" charset="-122"/>
              </a:rPr>
              <a:t>计算机</a:t>
            </a:r>
            <a:endParaRPr lang="zh-CN" altLang="en-US" sz="2000" b="1" dirty="0">
              <a:latin typeface="华文楷体" pitchFamily="2" charset="-122"/>
              <a:ea typeface="华文楷体" pitchFamily="2" charset="-122"/>
            </a:endParaRPr>
          </a:p>
          <a:p>
            <a:pPr lvl="2">
              <a:lnSpc>
                <a:spcPct val="95000"/>
              </a:lnSpc>
            </a:pPr>
            <a:r>
              <a:rPr lang="zh-CN" altLang="en-US" sz="1800" b="1" dirty="0">
                <a:solidFill>
                  <a:srgbClr val="FF0000"/>
                </a:solidFill>
                <a:latin typeface="华文楷体" pitchFamily="2" charset="-122"/>
                <a:ea typeface="华文楷体" pitchFamily="2" charset="-122"/>
              </a:rPr>
              <a:t>机器语言</a:t>
            </a:r>
            <a:r>
              <a:rPr lang="zh-CN" altLang="en-US" sz="1800" b="1" dirty="0" smtClean="0">
                <a:latin typeface="华文楷体" pitchFamily="2" charset="-122"/>
                <a:ea typeface="华文楷体" pitchFamily="2" charset="-122"/>
              </a:rPr>
              <a:t>，五千</a:t>
            </a:r>
            <a:r>
              <a:rPr lang="en-US" altLang="zh-CN" sz="1800" b="1" dirty="0" smtClean="0">
                <a:latin typeface="华文楷体" pitchFamily="2" charset="-122"/>
                <a:ea typeface="华文楷体" pitchFamily="2" charset="-122"/>
              </a:rPr>
              <a:t>~</a:t>
            </a:r>
            <a:r>
              <a:rPr lang="zh-CN" altLang="en-US" sz="1800" b="1" dirty="0" smtClean="0">
                <a:latin typeface="华文楷体" pitchFamily="2" charset="-122"/>
                <a:ea typeface="华文楷体" pitchFamily="2" charset="-122"/>
              </a:rPr>
              <a:t>一万指令</a:t>
            </a:r>
            <a:r>
              <a:rPr lang="en-US" altLang="zh-CN" sz="1800" b="1" dirty="0" smtClean="0">
                <a:latin typeface="华文楷体" pitchFamily="2" charset="-122"/>
                <a:ea typeface="华文楷体" pitchFamily="2" charset="-122"/>
              </a:rPr>
              <a:t>/</a:t>
            </a:r>
            <a:r>
              <a:rPr lang="zh-CN" altLang="en-US" sz="1800" b="1" dirty="0">
                <a:latin typeface="华文楷体" pitchFamily="2" charset="-122"/>
                <a:ea typeface="华文楷体" pitchFamily="2" charset="-122"/>
              </a:rPr>
              <a:t>秒</a:t>
            </a:r>
          </a:p>
          <a:p>
            <a:pPr lvl="2">
              <a:lnSpc>
                <a:spcPct val="95000"/>
              </a:lnSpc>
            </a:pPr>
            <a:r>
              <a:rPr lang="zh-CN" altLang="en-US" sz="1800" b="1" dirty="0"/>
              <a:t>代表性</a:t>
            </a:r>
            <a:r>
              <a:rPr lang="zh-CN" altLang="en-US" sz="1800" b="1" dirty="0">
                <a:latin typeface="华文楷体" pitchFamily="2" charset="-122"/>
                <a:ea typeface="华文楷体" pitchFamily="2" charset="-122"/>
              </a:rPr>
              <a:t>机种：</a:t>
            </a:r>
            <a:r>
              <a:rPr lang="en-US" altLang="zh-CN" sz="1800" b="1" dirty="0">
                <a:latin typeface="华文楷体" pitchFamily="2" charset="-122"/>
                <a:ea typeface="华文楷体" pitchFamily="2" charset="-122"/>
              </a:rPr>
              <a:t>ENIAC</a:t>
            </a:r>
            <a:r>
              <a:rPr lang="en-US" altLang="zh-CN" sz="1800" dirty="0"/>
              <a:t> </a:t>
            </a:r>
            <a:endParaRPr lang="en-US" altLang="zh-CN" sz="1800" b="1" dirty="0">
              <a:latin typeface="华文楷体" pitchFamily="2" charset="-122"/>
              <a:ea typeface="华文楷体" pitchFamily="2" charset="-122"/>
            </a:endParaRPr>
          </a:p>
          <a:p>
            <a:pPr lvl="1">
              <a:lnSpc>
                <a:spcPct val="95000"/>
              </a:lnSpc>
            </a:pPr>
            <a:r>
              <a:rPr lang="en-US" altLang="zh-CN" sz="2000" b="1" dirty="0">
                <a:effectLst>
                  <a:outerShdw blurRad="38100" dist="38100" dir="2700000" algn="tl">
                    <a:srgbClr val="C0C0C0"/>
                  </a:outerShdw>
                </a:effectLst>
                <a:latin typeface="华文楷体" pitchFamily="2" charset="-122"/>
                <a:ea typeface="华文楷体" pitchFamily="2" charset="-122"/>
              </a:rPr>
              <a:t>   </a:t>
            </a:r>
            <a:r>
              <a:rPr lang="zh-CN" altLang="en-US" sz="2000" b="1" dirty="0">
                <a:solidFill>
                  <a:srgbClr val="FF0000"/>
                </a:solidFill>
                <a:effectLst>
                  <a:outerShdw blurRad="38100" dist="38100" dir="2700000" algn="tl">
                    <a:srgbClr val="C0C0C0"/>
                  </a:outerShdw>
                </a:effectLst>
                <a:latin typeface="华文楷体" pitchFamily="2" charset="-122"/>
                <a:ea typeface="华文楷体" pitchFamily="2" charset="-122"/>
              </a:rPr>
              <a:t>第</a:t>
            </a:r>
            <a:r>
              <a:rPr lang="en-US" altLang="zh-CN" sz="2000" b="1" dirty="0">
                <a:solidFill>
                  <a:srgbClr val="FF0000"/>
                </a:solidFill>
                <a:effectLst>
                  <a:outerShdw blurRad="38100" dist="38100" dir="2700000" algn="tl">
                    <a:srgbClr val="C0C0C0"/>
                  </a:outerShdw>
                </a:effectLst>
                <a:latin typeface="华文楷体" pitchFamily="2" charset="-122"/>
                <a:ea typeface="华文楷体" pitchFamily="2" charset="-122"/>
              </a:rPr>
              <a:t>2</a:t>
            </a:r>
            <a:r>
              <a:rPr lang="zh-CN" altLang="en-US" sz="2000" b="1" dirty="0">
                <a:solidFill>
                  <a:srgbClr val="FF0000"/>
                </a:solidFill>
                <a:effectLst>
                  <a:outerShdw blurRad="38100" dist="38100" dir="2700000" algn="tl">
                    <a:srgbClr val="C0C0C0"/>
                  </a:outerShdw>
                </a:effectLst>
                <a:latin typeface="华文楷体" pitchFamily="2" charset="-122"/>
                <a:ea typeface="华文楷体" pitchFamily="2" charset="-122"/>
              </a:rPr>
              <a:t>代</a:t>
            </a:r>
            <a:r>
              <a:rPr lang="zh-CN" altLang="en-US" sz="2000" b="1" dirty="0">
                <a:effectLst>
                  <a:outerShdw blurRad="38100" dist="38100" dir="2700000" algn="tl">
                    <a:srgbClr val="C0C0C0"/>
                  </a:outerShdw>
                </a:effectLst>
                <a:latin typeface="华文楷体" pitchFamily="2" charset="-122"/>
                <a:ea typeface="华文楷体" pitchFamily="2" charset="-122"/>
              </a:rPr>
              <a:t>：</a:t>
            </a:r>
            <a:r>
              <a:rPr lang="zh-CN" altLang="en-US" sz="2000" b="1" dirty="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195x </a:t>
            </a:r>
            <a:r>
              <a:rPr lang="en-US" altLang="zh-CN" sz="2000" b="1" dirty="0">
                <a:latin typeface="华文楷体" pitchFamily="2" charset="-122"/>
                <a:ea typeface="华文楷体" pitchFamily="2" charset="-122"/>
              </a:rPr>
              <a:t>~</a:t>
            </a:r>
            <a:r>
              <a:rPr lang="en-US" altLang="zh-CN" sz="2000" b="1" dirty="0" smtClean="0">
                <a:latin typeface="华文楷体" pitchFamily="2" charset="-122"/>
                <a:ea typeface="华文楷体" pitchFamily="2" charset="-122"/>
              </a:rPr>
              <a:t>196x </a:t>
            </a:r>
            <a:r>
              <a:rPr lang="zh-CN" altLang="en-US" sz="2000" b="1" dirty="0" smtClean="0">
                <a:solidFill>
                  <a:srgbClr val="FF0000"/>
                </a:solidFill>
                <a:latin typeface="华文楷体" pitchFamily="2" charset="-122"/>
                <a:ea typeface="华文楷体" pitchFamily="2" charset="-122"/>
              </a:rPr>
              <a:t>晶体管</a:t>
            </a:r>
            <a:r>
              <a:rPr lang="zh-CN" altLang="en-US" sz="2000" b="1" dirty="0" smtClean="0">
                <a:latin typeface="华文楷体" pitchFamily="2" charset="-122"/>
                <a:ea typeface="华文楷体" pitchFamily="2" charset="-122"/>
              </a:rPr>
              <a:t>计算机</a:t>
            </a:r>
            <a:endParaRPr lang="zh-CN" altLang="en-US" sz="2000" b="1" dirty="0">
              <a:latin typeface="华文楷体" pitchFamily="2" charset="-122"/>
              <a:ea typeface="华文楷体" pitchFamily="2" charset="-122"/>
            </a:endParaRPr>
          </a:p>
          <a:p>
            <a:pPr lvl="2">
              <a:lnSpc>
                <a:spcPct val="95000"/>
              </a:lnSpc>
            </a:pPr>
            <a:r>
              <a:rPr lang="zh-CN" altLang="en-US" sz="1800" b="1" dirty="0">
                <a:solidFill>
                  <a:srgbClr val="FF0000"/>
                </a:solidFill>
                <a:latin typeface="华文楷体" pitchFamily="2" charset="-122"/>
                <a:ea typeface="华文楷体" pitchFamily="2" charset="-122"/>
              </a:rPr>
              <a:t>汇编语言，高级语言</a:t>
            </a:r>
            <a:r>
              <a:rPr lang="zh-CN" altLang="en-US" sz="1800" b="1" dirty="0">
                <a:latin typeface="华文楷体" pitchFamily="2" charset="-122"/>
                <a:ea typeface="华文楷体" pitchFamily="2" charset="-122"/>
              </a:rPr>
              <a:t>，十万</a:t>
            </a:r>
            <a:r>
              <a:rPr lang="en-US" altLang="zh-CN" sz="1800" b="1" dirty="0">
                <a:latin typeface="华文楷体" pitchFamily="2" charset="-122"/>
                <a:ea typeface="华文楷体" pitchFamily="2" charset="-122"/>
              </a:rPr>
              <a:t>~</a:t>
            </a:r>
            <a:r>
              <a:rPr lang="zh-CN" altLang="en-US" sz="1800" b="1" dirty="0" smtClean="0">
                <a:latin typeface="华文楷体" pitchFamily="2" charset="-122"/>
                <a:ea typeface="华文楷体" pitchFamily="2" charset="-122"/>
              </a:rPr>
              <a:t>百万指令</a:t>
            </a:r>
            <a:r>
              <a:rPr lang="en-US" altLang="zh-CN" sz="1800" b="1" dirty="0" smtClean="0">
                <a:latin typeface="华文楷体" pitchFamily="2" charset="-122"/>
                <a:ea typeface="华文楷体" pitchFamily="2" charset="-122"/>
              </a:rPr>
              <a:t>/</a:t>
            </a:r>
            <a:r>
              <a:rPr lang="zh-CN" altLang="en-US" sz="1800" b="1" dirty="0">
                <a:latin typeface="华文楷体" pitchFamily="2" charset="-122"/>
                <a:ea typeface="华文楷体" pitchFamily="2" charset="-122"/>
              </a:rPr>
              <a:t>秒</a:t>
            </a:r>
          </a:p>
          <a:p>
            <a:pPr lvl="2">
              <a:lnSpc>
                <a:spcPct val="95000"/>
              </a:lnSpc>
            </a:pPr>
            <a:r>
              <a:rPr lang="zh-CN" altLang="en-US" sz="1800" b="1" dirty="0">
                <a:latin typeface="华文楷体" pitchFamily="2" charset="-122"/>
                <a:ea typeface="华文楷体" pitchFamily="2" charset="-122"/>
              </a:rPr>
              <a:t>代表性机种：</a:t>
            </a:r>
            <a:r>
              <a:rPr lang="en-US" altLang="zh-CN" sz="1800" b="1" dirty="0">
                <a:latin typeface="华文楷体" pitchFamily="2" charset="-122"/>
                <a:ea typeface="华文楷体" pitchFamily="2" charset="-122"/>
              </a:rPr>
              <a:t>TRADIC</a:t>
            </a:r>
            <a:r>
              <a:rPr lang="en-US" altLang="zh-CN" sz="1800" dirty="0"/>
              <a:t> </a:t>
            </a:r>
          </a:p>
          <a:p>
            <a:pPr lvl="1">
              <a:lnSpc>
                <a:spcPct val="95000"/>
              </a:lnSpc>
            </a:pPr>
            <a:r>
              <a:rPr lang="en-US" altLang="zh-CN" sz="2000" b="1" dirty="0">
                <a:effectLst>
                  <a:outerShdw blurRad="38100" dist="38100" dir="2700000" algn="tl">
                    <a:srgbClr val="C0C0C0"/>
                  </a:outerShdw>
                </a:effectLst>
                <a:latin typeface="华文楷体" pitchFamily="2" charset="-122"/>
                <a:ea typeface="华文楷体" pitchFamily="2" charset="-122"/>
              </a:rPr>
              <a:t>   </a:t>
            </a:r>
            <a:r>
              <a:rPr lang="zh-CN" altLang="en-US" sz="2000" b="1" dirty="0">
                <a:solidFill>
                  <a:srgbClr val="FF0000"/>
                </a:solidFill>
                <a:effectLst>
                  <a:outerShdw blurRad="38100" dist="38100" dir="2700000" algn="tl">
                    <a:srgbClr val="C0C0C0"/>
                  </a:outerShdw>
                </a:effectLst>
                <a:latin typeface="华文楷体" pitchFamily="2" charset="-122"/>
                <a:ea typeface="华文楷体" pitchFamily="2" charset="-122"/>
              </a:rPr>
              <a:t>第</a:t>
            </a:r>
            <a:r>
              <a:rPr lang="en-US" altLang="zh-CN" sz="2000" b="1" dirty="0">
                <a:solidFill>
                  <a:srgbClr val="FF0000"/>
                </a:solidFill>
                <a:effectLst>
                  <a:outerShdw blurRad="38100" dist="38100" dir="2700000" algn="tl">
                    <a:srgbClr val="C0C0C0"/>
                  </a:outerShdw>
                </a:effectLst>
                <a:latin typeface="华文楷体" pitchFamily="2" charset="-122"/>
                <a:ea typeface="华文楷体" pitchFamily="2" charset="-122"/>
              </a:rPr>
              <a:t>3</a:t>
            </a:r>
            <a:r>
              <a:rPr lang="zh-CN" altLang="en-US" sz="2000" b="1" dirty="0">
                <a:solidFill>
                  <a:srgbClr val="FF0000"/>
                </a:solidFill>
                <a:effectLst>
                  <a:outerShdw blurRad="38100" dist="38100" dir="2700000" algn="tl">
                    <a:srgbClr val="C0C0C0"/>
                  </a:outerShdw>
                </a:effectLst>
                <a:latin typeface="华文楷体" pitchFamily="2" charset="-122"/>
                <a:ea typeface="华文楷体" pitchFamily="2" charset="-122"/>
              </a:rPr>
              <a:t>代</a:t>
            </a:r>
            <a:r>
              <a:rPr lang="zh-CN" altLang="en-US" sz="2000" b="1" dirty="0">
                <a:effectLst>
                  <a:outerShdw blurRad="38100" dist="38100" dir="2700000" algn="tl">
                    <a:srgbClr val="C0C0C0"/>
                  </a:outerShdw>
                </a:effectLst>
                <a:latin typeface="华文楷体" pitchFamily="2" charset="-122"/>
                <a:ea typeface="华文楷体" pitchFamily="2" charset="-122"/>
              </a:rPr>
              <a:t>：</a:t>
            </a:r>
            <a:r>
              <a:rPr lang="zh-CN" altLang="en-US" sz="2000" b="1" dirty="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196x </a:t>
            </a:r>
            <a:r>
              <a:rPr lang="en-US" altLang="zh-CN" sz="2000" b="1" dirty="0">
                <a:latin typeface="华文楷体" pitchFamily="2" charset="-122"/>
                <a:ea typeface="华文楷体" pitchFamily="2" charset="-122"/>
              </a:rPr>
              <a:t>~</a:t>
            </a:r>
            <a:r>
              <a:rPr lang="en-US" altLang="zh-CN" sz="2000" b="1" dirty="0" smtClean="0">
                <a:latin typeface="华文楷体" pitchFamily="2" charset="-122"/>
                <a:ea typeface="华文楷体" pitchFamily="2" charset="-122"/>
              </a:rPr>
              <a:t>197x </a:t>
            </a:r>
            <a:r>
              <a:rPr lang="zh-CN" altLang="en-US" sz="2000" b="1" dirty="0">
                <a:solidFill>
                  <a:srgbClr val="FF0000"/>
                </a:solidFill>
                <a:latin typeface="华文楷体" pitchFamily="2" charset="-122"/>
                <a:ea typeface="华文楷体" pitchFamily="2" charset="-122"/>
              </a:rPr>
              <a:t>（中小规模）集成电路</a:t>
            </a:r>
            <a:r>
              <a:rPr lang="zh-CN" altLang="en-US" sz="2000" b="1" dirty="0">
                <a:latin typeface="华文楷体" pitchFamily="2" charset="-122"/>
                <a:ea typeface="华文楷体" pitchFamily="2" charset="-122"/>
              </a:rPr>
              <a:t>计算机</a:t>
            </a:r>
          </a:p>
          <a:p>
            <a:pPr lvl="2">
              <a:lnSpc>
                <a:spcPct val="95000"/>
              </a:lnSpc>
            </a:pPr>
            <a:r>
              <a:rPr lang="zh-CN" altLang="en-US" sz="1800" b="1" dirty="0" smtClean="0">
                <a:solidFill>
                  <a:srgbClr val="FF0000"/>
                </a:solidFill>
                <a:latin typeface="华文楷体" pitchFamily="2" charset="-122"/>
                <a:ea typeface="华文楷体" pitchFamily="2" charset="-122"/>
              </a:rPr>
              <a:t>操作系统（</a:t>
            </a:r>
            <a:r>
              <a:rPr lang="en-US" altLang="zh-CN" sz="1800" b="1" dirty="0" smtClean="0">
                <a:solidFill>
                  <a:srgbClr val="FF0000"/>
                </a:solidFill>
                <a:latin typeface="华文楷体" pitchFamily="2" charset="-122"/>
                <a:ea typeface="华文楷体" pitchFamily="2" charset="-122"/>
              </a:rPr>
              <a:t>OS</a:t>
            </a:r>
            <a:r>
              <a:rPr lang="zh-CN" altLang="en-US" sz="1800" b="1" dirty="0" smtClean="0">
                <a:solidFill>
                  <a:srgbClr val="FF0000"/>
                </a:solidFill>
                <a:latin typeface="华文楷体" pitchFamily="2" charset="-122"/>
                <a:ea typeface="华文楷体" pitchFamily="2" charset="-122"/>
              </a:rPr>
              <a:t>）</a:t>
            </a:r>
            <a:r>
              <a:rPr lang="zh-CN" altLang="en-US" sz="1800" b="1" dirty="0" smtClean="0">
                <a:latin typeface="华文楷体" pitchFamily="2" charset="-122"/>
                <a:ea typeface="华文楷体" pitchFamily="2" charset="-122"/>
              </a:rPr>
              <a:t>，</a:t>
            </a:r>
            <a:r>
              <a:rPr lang="zh-CN" altLang="en-US" sz="1800" b="1" dirty="0">
                <a:latin typeface="华文楷体" pitchFamily="2" charset="-122"/>
                <a:ea typeface="华文楷体" pitchFamily="2" charset="-122"/>
              </a:rPr>
              <a:t>编译系统，各类高级语言，百万</a:t>
            </a:r>
            <a:r>
              <a:rPr lang="en-US" altLang="zh-CN" sz="1800" b="1" dirty="0">
                <a:latin typeface="华文楷体" pitchFamily="2" charset="-122"/>
                <a:ea typeface="华文楷体" pitchFamily="2" charset="-122"/>
              </a:rPr>
              <a:t>~</a:t>
            </a:r>
            <a:r>
              <a:rPr lang="zh-CN" altLang="en-US" sz="1800" b="1" dirty="0" smtClean="0">
                <a:latin typeface="华文楷体" pitchFamily="2" charset="-122"/>
                <a:ea typeface="华文楷体" pitchFamily="2" charset="-122"/>
              </a:rPr>
              <a:t>千万指令</a:t>
            </a:r>
            <a:r>
              <a:rPr lang="en-US" altLang="zh-CN" sz="1800" b="1" dirty="0" smtClean="0">
                <a:latin typeface="华文楷体" pitchFamily="2" charset="-122"/>
                <a:ea typeface="华文楷体" pitchFamily="2" charset="-122"/>
              </a:rPr>
              <a:t>/</a:t>
            </a:r>
            <a:r>
              <a:rPr lang="zh-CN" altLang="en-US" sz="1800" b="1" dirty="0">
                <a:latin typeface="华文楷体" pitchFamily="2" charset="-122"/>
                <a:ea typeface="华文楷体" pitchFamily="2" charset="-122"/>
              </a:rPr>
              <a:t>秒</a:t>
            </a:r>
          </a:p>
          <a:p>
            <a:pPr lvl="2">
              <a:lnSpc>
                <a:spcPct val="95000"/>
              </a:lnSpc>
            </a:pPr>
            <a:r>
              <a:rPr lang="zh-CN" altLang="en-US" sz="1800" b="1" dirty="0"/>
              <a:t>提出</a:t>
            </a:r>
            <a:r>
              <a:rPr lang="zh-CN" altLang="en-US" sz="1800" b="1" dirty="0" smtClean="0">
                <a:solidFill>
                  <a:srgbClr val="FF0000"/>
                </a:solidFill>
              </a:rPr>
              <a:t>“摩尔定律”：“计算机性能快速提高的</a:t>
            </a:r>
            <a:r>
              <a:rPr lang="zh-CN" altLang="en-US" sz="1800" b="1" dirty="0">
                <a:solidFill>
                  <a:srgbClr val="FF0000"/>
                </a:solidFill>
              </a:rPr>
              <a:t>发展趋势</a:t>
            </a:r>
            <a:endParaRPr lang="zh-CN" altLang="en-US" sz="1800" dirty="0">
              <a:solidFill>
                <a:srgbClr val="FF0000"/>
              </a:solidFill>
            </a:endParaRPr>
          </a:p>
          <a:p>
            <a:pPr lvl="2">
              <a:lnSpc>
                <a:spcPct val="95000"/>
              </a:lnSpc>
            </a:pPr>
            <a:r>
              <a:rPr lang="zh-CN" altLang="en-US" sz="1800" b="1" dirty="0"/>
              <a:t>代表性</a:t>
            </a:r>
            <a:r>
              <a:rPr lang="zh-CN" altLang="en-US" sz="1800" b="1" dirty="0">
                <a:latin typeface="华文楷体" pitchFamily="2" charset="-122"/>
                <a:ea typeface="华文楷体" pitchFamily="2" charset="-122"/>
              </a:rPr>
              <a:t>机种：</a:t>
            </a:r>
            <a:r>
              <a:rPr lang="en-US" altLang="zh-CN" sz="1800" b="1" dirty="0">
                <a:latin typeface="华文楷体" pitchFamily="2" charset="-122"/>
                <a:ea typeface="华文楷体" pitchFamily="2" charset="-122"/>
              </a:rPr>
              <a:t>IBM360 </a:t>
            </a:r>
          </a:p>
          <a:p>
            <a:pPr lvl="1">
              <a:lnSpc>
                <a:spcPct val="95000"/>
              </a:lnSpc>
            </a:pPr>
            <a:r>
              <a:rPr lang="en-US" altLang="zh-CN" sz="2000" b="1" dirty="0">
                <a:effectLst>
                  <a:outerShdw blurRad="38100" dist="38100" dir="2700000" algn="tl">
                    <a:srgbClr val="C0C0C0"/>
                  </a:outerShdw>
                </a:effectLst>
                <a:latin typeface="华文楷体" pitchFamily="2" charset="-122"/>
                <a:ea typeface="华文楷体" pitchFamily="2" charset="-122"/>
              </a:rPr>
              <a:t>   </a:t>
            </a:r>
            <a:r>
              <a:rPr lang="zh-CN" altLang="en-US" sz="2000" b="1" dirty="0">
                <a:solidFill>
                  <a:srgbClr val="FF0000"/>
                </a:solidFill>
                <a:effectLst>
                  <a:outerShdw blurRad="38100" dist="38100" dir="2700000" algn="tl">
                    <a:srgbClr val="C0C0C0"/>
                  </a:outerShdw>
                </a:effectLst>
                <a:latin typeface="华文楷体" pitchFamily="2" charset="-122"/>
                <a:ea typeface="华文楷体" pitchFamily="2" charset="-122"/>
              </a:rPr>
              <a:t>第</a:t>
            </a:r>
            <a:r>
              <a:rPr lang="en-US" altLang="zh-CN" sz="2000" b="1" dirty="0">
                <a:solidFill>
                  <a:srgbClr val="FF0000"/>
                </a:solidFill>
                <a:effectLst>
                  <a:outerShdw blurRad="38100" dist="38100" dir="2700000" algn="tl">
                    <a:srgbClr val="C0C0C0"/>
                  </a:outerShdw>
                </a:effectLst>
                <a:latin typeface="华文楷体" pitchFamily="2" charset="-122"/>
                <a:ea typeface="华文楷体" pitchFamily="2" charset="-122"/>
              </a:rPr>
              <a:t>4</a:t>
            </a:r>
            <a:r>
              <a:rPr lang="zh-CN" altLang="en-US" sz="2000" b="1" dirty="0">
                <a:solidFill>
                  <a:srgbClr val="FF0000"/>
                </a:solidFill>
                <a:effectLst>
                  <a:outerShdw blurRad="38100" dist="38100" dir="2700000" algn="tl">
                    <a:srgbClr val="C0C0C0"/>
                  </a:outerShdw>
                </a:effectLst>
                <a:latin typeface="华文楷体" pitchFamily="2" charset="-122"/>
                <a:ea typeface="华文楷体" pitchFamily="2" charset="-122"/>
              </a:rPr>
              <a:t>代</a:t>
            </a:r>
            <a:r>
              <a:rPr lang="zh-CN" altLang="en-US" sz="2000" b="1" dirty="0">
                <a:effectLst>
                  <a:outerShdw blurRad="38100" dist="38100" dir="2700000" algn="tl">
                    <a:srgbClr val="C0C0C0"/>
                  </a:outerShdw>
                </a:effectLst>
                <a:latin typeface="华文楷体" pitchFamily="2" charset="-122"/>
                <a:ea typeface="华文楷体" pitchFamily="2" charset="-122"/>
              </a:rPr>
              <a:t>：</a:t>
            </a:r>
            <a:r>
              <a:rPr lang="zh-CN" altLang="en-US" sz="2000" b="1" dirty="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197x </a:t>
            </a:r>
            <a:r>
              <a:rPr lang="en-US" altLang="zh-CN" sz="2000" b="1" dirty="0">
                <a:latin typeface="华文楷体" pitchFamily="2" charset="-122"/>
                <a:ea typeface="华文楷体" pitchFamily="2" charset="-122"/>
              </a:rPr>
              <a:t>~ </a:t>
            </a:r>
            <a:r>
              <a:rPr lang="zh-CN" altLang="en-US" sz="2000" b="1" dirty="0" smtClean="0">
                <a:solidFill>
                  <a:srgbClr val="FF0000"/>
                </a:solidFill>
                <a:latin typeface="华文楷体" pitchFamily="2" charset="-122"/>
                <a:ea typeface="华文楷体" pitchFamily="2" charset="-122"/>
              </a:rPr>
              <a:t>现在 大规模</a:t>
            </a:r>
            <a:r>
              <a:rPr lang="zh-CN" altLang="en-US" sz="2000" b="1" dirty="0">
                <a:solidFill>
                  <a:srgbClr val="FF0000"/>
                </a:solidFill>
                <a:latin typeface="华文楷体" pitchFamily="2" charset="-122"/>
                <a:ea typeface="华文楷体" pitchFamily="2" charset="-122"/>
              </a:rPr>
              <a:t>、超大规模集成电路</a:t>
            </a:r>
            <a:r>
              <a:rPr lang="zh-CN" altLang="en-US" sz="2000" b="1" dirty="0">
                <a:latin typeface="华文楷体" pitchFamily="2" charset="-122"/>
                <a:ea typeface="华文楷体" pitchFamily="2" charset="-122"/>
              </a:rPr>
              <a:t>计算机</a:t>
            </a:r>
          </a:p>
          <a:p>
            <a:pPr lvl="2">
              <a:lnSpc>
                <a:spcPct val="95000"/>
              </a:lnSpc>
            </a:pPr>
            <a:r>
              <a:rPr lang="zh-CN" altLang="en-US" sz="1800" b="1" dirty="0" smtClean="0"/>
              <a:t>代表性</a:t>
            </a:r>
            <a:r>
              <a:rPr lang="zh-CN" altLang="en-US" sz="1800" b="1" dirty="0"/>
              <a:t>机种： </a:t>
            </a:r>
            <a:r>
              <a:rPr lang="en-US" altLang="zh-CN" sz="1800" b="1" dirty="0" smtClean="0"/>
              <a:t>ILLIAC-IV</a:t>
            </a:r>
            <a:r>
              <a:rPr lang="zh-CN" altLang="en-US" sz="1800" dirty="0" smtClean="0"/>
              <a:t>，</a:t>
            </a:r>
            <a:r>
              <a:rPr lang="zh-CN" altLang="en-US" sz="2000" b="1" dirty="0" smtClean="0">
                <a:latin typeface="华文楷体" pitchFamily="2" charset="-122"/>
                <a:ea typeface="华文楷体" pitchFamily="2" charset="-122"/>
              </a:rPr>
              <a:t>超大规模集成电路</a:t>
            </a:r>
            <a:r>
              <a:rPr lang="zh-CN" altLang="en-US" sz="2000" b="1" dirty="0">
                <a:latin typeface="华文楷体" pitchFamily="2" charset="-122"/>
                <a:ea typeface="华文楷体" pitchFamily="2" charset="-122"/>
              </a:rPr>
              <a:t>计算机</a:t>
            </a:r>
            <a:r>
              <a:rPr lang="zh-CN" altLang="en-US" sz="2000" b="1" dirty="0" smtClean="0">
                <a:latin typeface="华文楷体" pitchFamily="2" charset="-122"/>
                <a:ea typeface="华文楷体" pitchFamily="2" charset="-122"/>
              </a:rPr>
              <a:t>，</a:t>
            </a:r>
            <a:r>
              <a:rPr lang="zh-CN" altLang="en-US" sz="1800" b="1" dirty="0" smtClean="0">
                <a:latin typeface="华文楷体" pitchFamily="2" charset="-122"/>
                <a:ea typeface="华文楷体" pitchFamily="2" charset="-122"/>
              </a:rPr>
              <a:t>亿万指令</a:t>
            </a:r>
            <a:r>
              <a:rPr lang="en-US" altLang="zh-CN" sz="1800" b="1" dirty="0" smtClean="0">
                <a:latin typeface="华文楷体" pitchFamily="2" charset="-122"/>
                <a:ea typeface="华文楷体" pitchFamily="2" charset="-122"/>
              </a:rPr>
              <a:t>/</a:t>
            </a:r>
            <a:r>
              <a:rPr lang="zh-CN" altLang="en-US" sz="1800" b="1" dirty="0">
                <a:latin typeface="华文楷体" pitchFamily="2" charset="-122"/>
                <a:ea typeface="华文楷体" pitchFamily="2" charset="-122"/>
              </a:rPr>
              <a:t>秒</a:t>
            </a:r>
            <a:endParaRPr lang="zh-CN" altLang="en-US" sz="2000" b="1" dirty="0">
              <a:latin typeface="华文楷体" pitchFamily="2" charset="-122"/>
              <a:ea typeface="华文楷体" pitchFamily="2" charset="-122"/>
            </a:endParaRPr>
          </a:p>
          <a:p>
            <a:pPr lvl="2">
              <a:lnSpc>
                <a:spcPct val="95000"/>
              </a:lnSpc>
            </a:pPr>
            <a:r>
              <a:rPr lang="zh-CN" altLang="en-US" sz="1800" b="1" dirty="0">
                <a:latin typeface="华文楷体" pitchFamily="2" charset="-122"/>
                <a:ea typeface="华文楷体" pitchFamily="2" charset="-122"/>
              </a:rPr>
              <a:t>现在，</a:t>
            </a:r>
            <a:r>
              <a:rPr lang="zh-CN" altLang="en-US" sz="2000" b="1" dirty="0">
                <a:latin typeface="华文楷体" pitchFamily="2" charset="-122"/>
                <a:ea typeface="华文楷体" pitchFamily="2" charset="-122"/>
              </a:rPr>
              <a:t>超大规模集成电路（集群）计算机</a:t>
            </a:r>
            <a:r>
              <a:rPr lang="zh-CN" altLang="en-US" sz="1800" b="1" dirty="0">
                <a:latin typeface="华文楷体" pitchFamily="2" charset="-122"/>
                <a:ea typeface="华文楷体" pitchFamily="2" charset="-122"/>
              </a:rPr>
              <a:t>，</a:t>
            </a:r>
            <a:r>
              <a:rPr lang="zh-CN" altLang="en-US" sz="1800" b="1" dirty="0"/>
              <a:t>千亿</a:t>
            </a:r>
            <a:r>
              <a:rPr lang="zh-CN" altLang="en-US" sz="1800" b="1" dirty="0" smtClean="0"/>
              <a:t>浮点运算</a:t>
            </a:r>
            <a:r>
              <a:rPr lang="en-US" altLang="zh-CN" sz="1800" b="1" dirty="0" smtClean="0"/>
              <a:t>/</a:t>
            </a:r>
            <a:r>
              <a:rPr lang="zh-CN" altLang="en-US" sz="1800" b="1" dirty="0"/>
              <a:t>秒</a:t>
            </a:r>
            <a:r>
              <a:rPr lang="zh-CN" altLang="en-US" sz="1800" dirty="0"/>
              <a:t> </a:t>
            </a:r>
            <a:r>
              <a:rPr lang="zh-CN" altLang="en-US" sz="2000" b="1" dirty="0">
                <a:latin typeface="华文楷体" pitchFamily="2" charset="-122"/>
                <a:ea typeface="华文楷体" pitchFamily="2" charset="-122"/>
              </a:rPr>
              <a:t>，</a:t>
            </a:r>
            <a:r>
              <a:rPr lang="zh-CN" altLang="en-US" sz="1800" b="1" dirty="0">
                <a:latin typeface="华文楷体" pitchFamily="2" charset="-122"/>
                <a:ea typeface="华文楷体" pitchFamily="2" charset="-122"/>
              </a:rPr>
              <a:t>智能化、模拟人的思维方式</a:t>
            </a:r>
          </a:p>
        </p:txBody>
      </p:sp>
    </p:spTree>
    <p:extLst>
      <p:ext uri="{BB962C8B-B14F-4D97-AF65-F5344CB8AC3E}">
        <p14:creationId xmlns:p14="http://schemas.microsoft.com/office/powerpoint/2010/main" val="7764979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27427">
                                            <p:txEl>
                                              <p:pRg st="0" end="0"/>
                                            </p:txEl>
                                          </p:spTgt>
                                        </p:tgtEl>
                                        <p:attrNameLst>
                                          <p:attrName>style.visibility</p:attrName>
                                        </p:attrNameLst>
                                      </p:cBhvr>
                                      <p:to>
                                        <p:strVal val="visible"/>
                                      </p:to>
                                    </p:set>
                                    <p:animEffect transition="in" filter="wipe(down)">
                                      <p:cBhvr>
                                        <p:cTn id="7" dur="500"/>
                                        <p:tgtEl>
                                          <p:spTgt spid="1127427">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127427">
                                            <p:txEl>
                                              <p:pRg st="1" end="1"/>
                                            </p:txEl>
                                          </p:spTgt>
                                        </p:tgtEl>
                                        <p:attrNameLst>
                                          <p:attrName>style.visibility</p:attrName>
                                        </p:attrNameLst>
                                      </p:cBhvr>
                                      <p:to>
                                        <p:strVal val="visible"/>
                                      </p:to>
                                    </p:set>
                                    <p:animEffect transition="in" filter="wipe(down)">
                                      <p:cBhvr>
                                        <p:cTn id="11" dur="500"/>
                                        <p:tgtEl>
                                          <p:spTgt spid="1127427">
                                            <p:txEl>
                                              <p:pRg st="1" end="1"/>
                                            </p:txEl>
                                          </p:spTgt>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27427">
                                            <p:txEl>
                                              <p:pRg st="2" end="2"/>
                                            </p:txEl>
                                          </p:spTgt>
                                        </p:tgtEl>
                                        <p:attrNameLst>
                                          <p:attrName>style.visibility</p:attrName>
                                        </p:attrNameLst>
                                      </p:cBhvr>
                                      <p:to>
                                        <p:strVal val="visible"/>
                                      </p:to>
                                    </p:set>
                                    <p:animEffect transition="in" filter="wipe(down)">
                                      <p:cBhvr>
                                        <p:cTn id="15" dur="500"/>
                                        <p:tgtEl>
                                          <p:spTgt spid="1127427">
                                            <p:txEl>
                                              <p:pRg st="2" end="2"/>
                                            </p:txEl>
                                          </p:spTgt>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27427">
                                            <p:txEl>
                                              <p:pRg st="3" end="3"/>
                                            </p:txEl>
                                          </p:spTgt>
                                        </p:tgtEl>
                                        <p:attrNameLst>
                                          <p:attrName>style.visibility</p:attrName>
                                        </p:attrNameLst>
                                      </p:cBhvr>
                                      <p:to>
                                        <p:strVal val="visible"/>
                                      </p:to>
                                    </p:set>
                                    <p:animEffect transition="in" filter="wipe(down)">
                                      <p:cBhvr>
                                        <p:cTn id="19" dur="500"/>
                                        <p:tgtEl>
                                          <p:spTgt spid="1127427">
                                            <p:txEl>
                                              <p:pRg st="3" end="3"/>
                                            </p:txEl>
                                          </p:spTgt>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27427">
                                            <p:txEl>
                                              <p:pRg st="4" end="4"/>
                                            </p:txEl>
                                          </p:spTgt>
                                        </p:tgtEl>
                                        <p:attrNameLst>
                                          <p:attrName>style.visibility</p:attrName>
                                        </p:attrNameLst>
                                      </p:cBhvr>
                                      <p:to>
                                        <p:strVal val="visible"/>
                                      </p:to>
                                    </p:set>
                                    <p:animEffect transition="in" filter="wipe(down)">
                                      <p:cBhvr>
                                        <p:cTn id="23" dur="500"/>
                                        <p:tgtEl>
                                          <p:spTgt spid="1127427">
                                            <p:txEl>
                                              <p:pRg st="4" end="4"/>
                                            </p:txEl>
                                          </p:spTgt>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27427">
                                            <p:txEl>
                                              <p:pRg st="5" end="5"/>
                                            </p:txEl>
                                          </p:spTgt>
                                        </p:tgtEl>
                                        <p:attrNameLst>
                                          <p:attrName>style.visibility</p:attrName>
                                        </p:attrNameLst>
                                      </p:cBhvr>
                                      <p:to>
                                        <p:strVal val="visible"/>
                                      </p:to>
                                    </p:set>
                                    <p:animEffect transition="in" filter="wipe(down)">
                                      <p:cBhvr>
                                        <p:cTn id="27" dur="500"/>
                                        <p:tgtEl>
                                          <p:spTgt spid="1127427">
                                            <p:txEl>
                                              <p:pRg st="5" end="5"/>
                                            </p:txEl>
                                          </p:spTgt>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1127427">
                                            <p:txEl>
                                              <p:pRg st="6" end="6"/>
                                            </p:txEl>
                                          </p:spTgt>
                                        </p:tgtEl>
                                        <p:attrNameLst>
                                          <p:attrName>style.visibility</p:attrName>
                                        </p:attrNameLst>
                                      </p:cBhvr>
                                      <p:to>
                                        <p:strVal val="visible"/>
                                      </p:to>
                                    </p:set>
                                    <p:animEffect transition="in" filter="wipe(down)">
                                      <p:cBhvr>
                                        <p:cTn id="31" dur="500"/>
                                        <p:tgtEl>
                                          <p:spTgt spid="1127427">
                                            <p:txEl>
                                              <p:pRg st="6" end="6"/>
                                            </p:txEl>
                                          </p:spTgt>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1127427">
                                            <p:txEl>
                                              <p:pRg st="7" end="7"/>
                                            </p:txEl>
                                          </p:spTgt>
                                        </p:tgtEl>
                                        <p:attrNameLst>
                                          <p:attrName>style.visibility</p:attrName>
                                        </p:attrNameLst>
                                      </p:cBhvr>
                                      <p:to>
                                        <p:strVal val="visible"/>
                                      </p:to>
                                    </p:set>
                                    <p:animEffect transition="in" filter="wipe(down)">
                                      <p:cBhvr>
                                        <p:cTn id="35" dur="500"/>
                                        <p:tgtEl>
                                          <p:spTgt spid="1127427">
                                            <p:txEl>
                                              <p:pRg st="7" end="7"/>
                                            </p:txEl>
                                          </p:spTgt>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1127427">
                                            <p:txEl>
                                              <p:pRg st="8" end="8"/>
                                            </p:txEl>
                                          </p:spTgt>
                                        </p:tgtEl>
                                        <p:attrNameLst>
                                          <p:attrName>style.visibility</p:attrName>
                                        </p:attrNameLst>
                                      </p:cBhvr>
                                      <p:to>
                                        <p:strVal val="visible"/>
                                      </p:to>
                                    </p:set>
                                    <p:animEffect transition="in" filter="wipe(down)">
                                      <p:cBhvr>
                                        <p:cTn id="39" dur="500"/>
                                        <p:tgtEl>
                                          <p:spTgt spid="1127427">
                                            <p:txEl>
                                              <p:pRg st="8" end="8"/>
                                            </p:txEl>
                                          </p:spTgt>
                                        </p:tgtEl>
                                      </p:cBhvr>
                                    </p:animEffect>
                                  </p:child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1127427">
                                            <p:txEl>
                                              <p:pRg st="9" end="9"/>
                                            </p:txEl>
                                          </p:spTgt>
                                        </p:tgtEl>
                                        <p:attrNameLst>
                                          <p:attrName>style.visibility</p:attrName>
                                        </p:attrNameLst>
                                      </p:cBhvr>
                                      <p:to>
                                        <p:strVal val="visible"/>
                                      </p:to>
                                    </p:set>
                                    <p:animEffect transition="in" filter="wipe(down)">
                                      <p:cBhvr>
                                        <p:cTn id="43" dur="500"/>
                                        <p:tgtEl>
                                          <p:spTgt spid="1127427">
                                            <p:txEl>
                                              <p:pRg st="9" end="9"/>
                                            </p:txEl>
                                          </p:spTgt>
                                        </p:tgtEl>
                                      </p:cBhvr>
                                    </p:animEffect>
                                  </p:childTnLst>
                                </p:cTn>
                              </p:par>
                            </p:childTnLst>
                          </p:cTn>
                        </p:par>
                        <p:par>
                          <p:cTn id="44" fill="hold" nodeType="afterGroup">
                            <p:stCondLst>
                              <p:cond delay="5000"/>
                            </p:stCondLst>
                            <p:childTnLst>
                              <p:par>
                                <p:cTn id="45" presetID="22" presetClass="entr" presetSubtype="4" fill="hold" nodeType="afterEffect">
                                  <p:stCondLst>
                                    <p:cond delay="0"/>
                                  </p:stCondLst>
                                  <p:childTnLst>
                                    <p:set>
                                      <p:cBhvr>
                                        <p:cTn id="46" dur="1" fill="hold">
                                          <p:stCondLst>
                                            <p:cond delay="0"/>
                                          </p:stCondLst>
                                        </p:cTn>
                                        <p:tgtEl>
                                          <p:spTgt spid="1127427">
                                            <p:txEl>
                                              <p:pRg st="10" end="10"/>
                                            </p:txEl>
                                          </p:spTgt>
                                        </p:tgtEl>
                                        <p:attrNameLst>
                                          <p:attrName>style.visibility</p:attrName>
                                        </p:attrNameLst>
                                      </p:cBhvr>
                                      <p:to>
                                        <p:strVal val="visible"/>
                                      </p:to>
                                    </p:set>
                                    <p:animEffect transition="in" filter="wipe(down)">
                                      <p:cBhvr>
                                        <p:cTn id="47" dur="500"/>
                                        <p:tgtEl>
                                          <p:spTgt spid="1127427">
                                            <p:txEl>
                                              <p:pRg st="10" end="10"/>
                                            </p:txEl>
                                          </p:spTgt>
                                        </p:tgtEl>
                                      </p:cBhvr>
                                    </p:animEffect>
                                  </p:childTnLst>
                                </p:cTn>
                              </p:par>
                            </p:childTnLst>
                          </p:cTn>
                        </p:par>
                        <p:par>
                          <p:cTn id="48" fill="hold" nodeType="afterGroup">
                            <p:stCondLst>
                              <p:cond delay="5500"/>
                            </p:stCondLst>
                            <p:childTnLst>
                              <p:par>
                                <p:cTn id="49" presetID="22" presetClass="entr" presetSubtype="4" fill="hold" nodeType="afterEffect">
                                  <p:stCondLst>
                                    <p:cond delay="0"/>
                                  </p:stCondLst>
                                  <p:childTnLst>
                                    <p:set>
                                      <p:cBhvr>
                                        <p:cTn id="50" dur="1" fill="hold">
                                          <p:stCondLst>
                                            <p:cond delay="0"/>
                                          </p:stCondLst>
                                        </p:cTn>
                                        <p:tgtEl>
                                          <p:spTgt spid="1127427">
                                            <p:txEl>
                                              <p:pRg st="11" end="11"/>
                                            </p:txEl>
                                          </p:spTgt>
                                        </p:tgtEl>
                                        <p:attrNameLst>
                                          <p:attrName>style.visibility</p:attrName>
                                        </p:attrNameLst>
                                      </p:cBhvr>
                                      <p:to>
                                        <p:strVal val="visible"/>
                                      </p:to>
                                    </p:set>
                                    <p:animEffect transition="in" filter="wipe(down)">
                                      <p:cBhvr>
                                        <p:cTn id="51" dur="500"/>
                                        <p:tgtEl>
                                          <p:spTgt spid="1127427">
                                            <p:txEl>
                                              <p:pRg st="11" end="11"/>
                                            </p:txEl>
                                          </p:spTgt>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1127427">
                                            <p:txEl>
                                              <p:pRg st="12" end="12"/>
                                            </p:txEl>
                                          </p:spTgt>
                                        </p:tgtEl>
                                        <p:attrNameLst>
                                          <p:attrName>style.visibility</p:attrName>
                                        </p:attrNameLst>
                                      </p:cBhvr>
                                      <p:to>
                                        <p:strVal val="visible"/>
                                      </p:to>
                                    </p:set>
                                    <p:animEffect transition="in" filter="wipe(down)">
                                      <p:cBhvr>
                                        <p:cTn id="55" dur="500"/>
                                        <p:tgtEl>
                                          <p:spTgt spid="1127427">
                                            <p:txEl>
                                              <p:pRg st="12" end="12"/>
                                            </p:txEl>
                                          </p:spTgt>
                                        </p:tgtEl>
                                      </p:cBhvr>
                                    </p:animEffect>
                                  </p:childTnLst>
                                </p:cTn>
                              </p:par>
                            </p:childTnLst>
                          </p:cTn>
                        </p:par>
                        <p:par>
                          <p:cTn id="56" fill="hold" nodeType="afterGroup">
                            <p:stCondLst>
                              <p:cond delay="6500"/>
                            </p:stCondLst>
                            <p:childTnLst>
                              <p:par>
                                <p:cTn id="57" presetID="22" presetClass="entr" presetSubtype="4" fill="hold" nodeType="afterEffect">
                                  <p:stCondLst>
                                    <p:cond delay="0"/>
                                  </p:stCondLst>
                                  <p:childTnLst>
                                    <p:set>
                                      <p:cBhvr>
                                        <p:cTn id="58" dur="1" fill="hold">
                                          <p:stCondLst>
                                            <p:cond delay="0"/>
                                          </p:stCondLst>
                                        </p:cTn>
                                        <p:tgtEl>
                                          <p:spTgt spid="1127427">
                                            <p:txEl>
                                              <p:pRg st="13" end="13"/>
                                            </p:txEl>
                                          </p:spTgt>
                                        </p:tgtEl>
                                        <p:attrNameLst>
                                          <p:attrName>style.visibility</p:attrName>
                                        </p:attrNameLst>
                                      </p:cBhvr>
                                      <p:to>
                                        <p:strVal val="visible"/>
                                      </p:to>
                                    </p:set>
                                    <p:animEffect transition="in" filter="wipe(down)">
                                      <p:cBhvr>
                                        <p:cTn id="59" dur="500"/>
                                        <p:tgtEl>
                                          <p:spTgt spid="112742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3458" name="Rectangle 2"/>
          <p:cNvSpPr>
            <a:spLocks noGrp="1" noChangeArrowheads="1"/>
          </p:cNvSpPr>
          <p:nvPr>
            <p:ph type="title"/>
          </p:nvPr>
        </p:nvSpPr>
        <p:spPr/>
        <p:txBody>
          <a:bodyPr/>
          <a:lstStyle/>
          <a:p>
            <a:r>
              <a:rPr lang="zh-CN" altLang="en-US" b="0" dirty="0"/>
              <a:t>回眸计算机的发展历程</a:t>
            </a:r>
            <a:r>
              <a:rPr lang="en-US" altLang="zh-CN" sz="2800" b="0" dirty="0">
                <a:latin typeface="华文琥珀" pitchFamily="2" charset="-122"/>
              </a:rPr>
              <a:t>---</a:t>
            </a:r>
            <a:r>
              <a:rPr lang="zh-CN" altLang="en-US" sz="2800" b="0" dirty="0">
                <a:latin typeface="华文琥珀" pitchFamily="2" charset="-122"/>
              </a:rPr>
              <a:t>微机</a:t>
            </a:r>
          </a:p>
        </p:txBody>
      </p:sp>
      <p:sp>
        <p:nvSpPr>
          <p:cNvPr id="1683459" name="Rectangle 3"/>
          <p:cNvSpPr>
            <a:spLocks noGrp="1" noChangeArrowheads="1"/>
          </p:cNvSpPr>
          <p:nvPr>
            <p:ph type="body" sz="half" idx="1"/>
          </p:nvPr>
        </p:nvSpPr>
        <p:spPr>
          <a:xfrm>
            <a:off x="468313" y="1484313"/>
            <a:ext cx="8351837" cy="3673475"/>
          </a:xfrm>
        </p:spPr>
        <p:txBody>
          <a:bodyPr/>
          <a:lstStyle/>
          <a:p>
            <a:pPr>
              <a:lnSpc>
                <a:spcPct val="95000"/>
              </a:lnSpc>
              <a:buSzPct val="90000"/>
            </a:pPr>
            <a:r>
              <a:rPr lang="zh-CN" altLang="en-US" sz="2600" b="1" dirty="0">
                <a:solidFill>
                  <a:srgbClr val="FF0000"/>
                </a:solidFill>
              </a:rPr>
              <a:t>微型计算机属于第四代计算机。</a:t>
            </a:r>
            <a:r>
              <a:rPr lang="zh-CN" altLang="en-US" sz="2600" b="1" dirty="0"/>
              <a:t>微型计算机主要以其主要核心元件微处理器</a:t>
            </a:r>
            <a:r>
              <a:rPr lang="en-US" altLang="zh-CN" sz="2600" b="1" dirty="0"/>
              <a:t>CPU</a:t>
            </a:r>
            <a:r>
              <a:rPr lang="zh-CN" altLang="en-US" sz="2600" b="1" dirty="0"/>
              <a:t>的字长和芯片上的晶体管电路集成度来划分发展阶段。</a:t>
            </a:r>
          </a:p>
          <a:p>
            <a:pPr>
              <a:lnSpc>
                <a:spcPct val="95000"/>
              </a:lnSpc>
              <a:buSzPct val="90000"/>
            </a:pPr>
            <a:r>
              <a:rPr lang="zh-CN" altLang="en-US" sz="2600" b="1" dirty="0">
                <a:solidFill>
                  <a:srgbClr val="FF0000"/>
                </a:solidFill>
              </a:rPr>
              <a:t>字（</a:t>
            </a:r>
            <a:r>
              <a:rPr lang="en-US" altLang="zh-CN" sz="2600" b="1" dirty="0">
                <a:solidFill>
                  <a:srgbClr val="FF0000"/>
                </a:solidFill>
              </a:rPr>
              <a:t>WORD</a:t>
            </a:r>
            <a:r>
              <a:rPr lang="zh-CN" altLang="en-US" sz="2600" b="1" dirty="0">
                <a:solidFill>
                  <a:srgbClr val="FF0000"/>
                </a:solidFill>
              </a:rPr>
              <a:t>）是指由一个或多个字节组成的，作为整体进行存取的一个数据。</a:t>
            </a:r>
            <a:r>
              <a:rPr lang="zh-CN" altLang="en-US" sz="2600" b="1" dirty="0"/>
              <a:t>字是计算机的重要性能指标，决定了指令系统的规模，也是运算速度的决定因素，字长越长计算机运行速度越快。另外，字长也决定了计算机的数据表示精度。</a:t>
            </a:r>
            <a:endParaRPr lang="zh-CN" altLang="en-US" sz="2600" dirty="0"/>
          </a:p>
        </p:txBody>
      </p:sp>
    </p:spTree>
    <p:extLst>
      <p:ext uri="{BB962C8B-B14F-4D97-AF65-F5344CB8AC3E}">
        <p14:creationId xmlns:p14="http://schemas.microsoft.com/office/powerpoint/2010/main" val="41461799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83459">
                                            <p:txEl>
                                              <p:pRg st="0" end="0"/>
                                            </p:txEl>
                                          </p:spTgt>
                                        </p:tgtEl>
                                        <p:attrNameLst>
                                          <p:attrName>style.visibility</p:attrName>
                                        </p:attrNameLst>
                                      </p:cBhvr>
                                      <p:to>
                                        <p:strVal val="visible"/>
                                      </p:to>
                                    </p:set>
                                    <p:animEffect transition="in" filter="wipe(left)">
                                      <p:cBhvr>
                                        <p:cTn id="7" dur="500"/>
                                        <p:tgtEl>
                                          <p:spTgt spid="1683459">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683459">
                                            <p:txEl>
                                              <p:pRg st="1" end="1"/>
                                            </p:txEl>
                                          </p:spTgt>
                                        </p:tgtEl>
                                        <p:attrNameLst>
                                          <p:attrName>style.visibility</p:attrName>
                                        </p:attrNameLst>
                                      </p:cBhvr>
                                      <p:to>
                                        <p:strVal val="visible"/>
                                      </p:to>
                                    </p:set>
                                    <p:animEffect transition="in" filter="wipe(left)">
                                      <p:cBhvr>
                                        <p:cTn id="11" dur="500"/>
                                        <p:tgtEl>
                                          <p:spTgt spid="1683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2434" name="Rectangle 2"/>
          <p:cNvSpPr>
            <a:spLocks noGrp="1" noChangeArrowheads="1"/>
          </p:cNvSpPr>
          <p:nvPr>
            <p:ph type="title"/>
          </p:nvPr>
        </p:nvSpPr>
        <p:spPr/>
        <p:txBody>
          <a:bodyPr/>
          <a:lstStyle/>
          <a:p>
            <a:r>
              <a:rPr lang="zh-CN" altLang="en-US" b="0" dirty="0"/>
              <a:t>回眸计算机的发展历程</a:t>
            </a:r>
            <a:r>
              <a:rPr lang="en-US" altLang="zh-CN" sz="2800" b="0" dirty="0">
                <a:latin typeface="华文琥珀" pitchFamily="2" charset="-122"/>
              </a:rPr>
              <a:t>---</a:t>
            </a:r>
            <a:r>
              <a:rPr lang="zh-CN" altLang="en-US" sz="2800" b="0" dirty="0">
                <a:latin typeface="华文琥珀" pitchFamily="2" charset="-122"/>
              </a:rPr>
              <a:t>微机</a:t>
            </a:r>
          </a:p>
        </p:txBody>
      </p:sp>
      <p:sp>
        <p:nvSpPr>
          <p:cNvPr id="1682435" name="Rectangle 3"/>
          <p:cNvSpPr>
            <a:spLocks noGrp="1" noChangeArrowheads="1"/>
          </p:cNvSpPr>
          <p:nvPr>
            <p:ph type="body" sz="half" idx="1"/>
          </p:nvPr>
        </p:nvSpPr>
        <p:spPr>
          <a:xfrm>
            <a:off x="468313" y="1125538"/>
            <a:ext cx="8424862" cy="4751387"/>
          </a:xfrm>
        </p:spPr>
        <p:txBody>
          <a:bodyPr/>
          <a:lstStyle/>
          <a:p>
            <a:pPr>
              <a:lnSpc>
                <a:spcPct val="95000"/>
              </a:lnSpc>
              <a:buSzPct val="90000"/>
            </a:pPr>
            <a:r>
              <a:rPr lang="zh-CN" altLang="en-US" sz="2000" b="1" dirty="0">
                <a:latin typeface="Times New Roman" pitchFamily="18" charset="0"/>
              </a:rPr>
              <a:t>字长</a:t>
            </a:r>
            <a:r>
              <a:rPr lang="en-US" altLang="zh-CN" sz="2000" b="1" dirty="0">
                <a:latin typeface="Times New Roman" pitchFamily="18" charset="0"/>
              </a:rPr>
              <a:t>4</a:t>
            </a:r>
            <a:r>
              <a:rPr lang="zh-CN" altLang="en-US" sz="2000" b="1" dirty="0">
                <a:latin typeface="Times New Roman" pitchFamily="18" charset="0"/>
              </a:rPr>
              <a:t>位阶段</a:t>
            </a:r>
            <a:r>
              <a:rPr lang="zh-CN" altLang="en-US" sz="2000" dirty="0">
                <a:latin typeface="Times New Roman" pitchFamily="18" charset="0"/>
              </a:rPr>
              <a:t> </a:t>
            </a:r>
          </a:p>
          <a:p>
            <a:pPr lvl="1">
              <a:lnSpc>
                <a:spcPct val="95000"/>
              </a:lnSpc>
              <a:buSzPct val="90000"/>
            </a:pPr>
            <a:r>
              <a:rPr lang="en-US" altLang="zh-CN" sz="1800" b="1" dirty="0">
                <a:latin typeface="Times New Roman" pitchFamily="18" charset="0"/>
              </a:rPr>
              <a:t>1971</a:t>
            </a:r>
            <a:r>
              <a:rPr lang="zh-CN" altLang="en-US" sz="1800" b="1" dirty="0">
                <a:latin typeface="Times New Roman" pitchFamily="18" charset="0"/>
              </a:rPr>
              <a:t>年</a:t>
            </a:r>
            <a:r>
              <a:rPr lang="en-US" altLang="zh-CN" sz="1800" b="1" dirty="0">
                <a:latin typeface="Times New Roman" pitchFamily="18" charset="0"/>
              </a:rPr>
              <a:t>1</a:t>
            </a:r>
            <a:r>
              <a:rPr lang="zh-CN" altLang="en-US" sz="1800" b="1" dirty="0">
                <a:latin typeface="Times New Roman" pitchFamily="18" charset="0"/>
              </a:rPr>
              <a:t>月，英特尔（</a:t>
            </a:r>
            <a:r>
              <a:rPr lang="en-US" altLang="zh-CN" sz="1800" b="1" dirty="0">
                <a:latin typeface="Times New Roman" pitchFamily="18" charset="0"/>
              </a:rPr>
              <a:t>Intel</a:t>
            </a:r>
            <a:r>
              <a:rPr lang="zh-CN" altLang="en-US" sz="1800" b="1" dirty="0">
                <a:latin typeface="Times New Roman" pitchFamily="18" charset="0"/>
              </a:rPr>
              <a:t>）公司研制成功了第一枚能够实际工作的微处理器</a:t>
            </a:r>
            <a:r>
              <a:rPr lang="en-US" altLang="zh-CN" sz="1800" b="1" dirty="0">
                <a:latin typeface="Times New Roman" pitchFamily="18" charset="0"/>
              </a:rPr>
              <a:t>4004 </a:t>
            </a:r>
          </a:p>
          <a:p>
            <a:pPr>
              <a:lnSpc>
                <a:spcPct val="95000"/>
              </a:lnSpc>
              <a:buSzPct val="90000"/>
            </a:pPr>
            <a:r>
              <a:rPr lang="zh-CN" altLang="en-US" sz="2000" b="1" dirty="0">
                <a:latin typeface="Times New Roman" pitchFamily="18" charset="0"/>
              </a:rPr>
              <a:t>字长</a:t>
            </a:r>
            <a:r>
              <a:rPr lang="en-US" altLang="zh-CN" sz="2000" b="1" dirty="0">
                <a:latin typeface="Times New Roman" pitchFamily="18" charset="0"/>
              </a:rPr>
              <a:t>8</a:t>
            </a:r>
            <a:r>
              <a:rPr lang="zh-CN" altLang="en-US" sz="2000" b="1" dirty="0">
                <a:latin typeface="Times New Roman" pitchFamily="18" charset="0"/>
              </a:rPr>
              <a:t>位阶段</a:t>
            </a:r>
          </a:p>
          <a:p>
            <a:pPr lvl="1">
              <a:lnSpc>
                <a:spcPct val="95000"/>
              </a:lnSpc>
              <a:buSzPct val="90000"/>
            </a:pPr>
            <a:r>
              <a:rPr lang="en-US" altLang="zh-CN" sz="1800" b="1" dirty="0">
                <a:latin typeface="Times New Roman" pitchFamily="18" charset="0"/>
              </a:rPr>
              <a:t>1974</a:t>
            </a:r>
            <a:r>
              <a:rPr lang="zh-CN" altLang="en-US" sz="1800" b="1" dirty="0">
                <a:latin typeface="Times New Roman" pitchFamily="18" charset="0"/>
              </a:rPr>
              <a:t>年</a:t>
            </a:r>
            <a:r>
              <a:rPr lang="en-US" altLang="zh-CN" sz="1800" b="1" dirty="0">
                <a:latin typeface="Times New Roman" pitchFamily="18" charset="0"/>
              </a:rPr>
              <a:t>4</a:t>
            </a:r>
            <a:r>
              <a:rPr lang="zh-CN" altLang="en-US" sz="1800" b="1" dirty="0">
                <a:latin typeface="Times New Roman" pitchFamily="18" charset="0"/>
              </a:rPr>
              <a:t>月</a:t>
            </a:r>
            <a:r>
              <a:rPr lang="en-US" altLang="zh-CN" sz="1800" b="1" dirty="0">
                <a:latin typeface="Times New Roman" pitchFamily="18" charset="0"/>
              </a:rPr>
              <a:t>1</a:t>
            </a:r>
            <a:r>
              <a:rPr lang="zh-CN" altLang="en-US" sz="1800" b="1" dirty="0">
                <a:latin typeface="Times New Roman" pitchFamily="18" charset="0"/>
              </a:rPr>
              <a:t>日，</a:t>
            </a:r>
            <a:r>
              <a:rPr lang="en-US" altLang="zh-CN" sz="1800" b="1" dirty="0">
                <a:latin typeface="Times New Roman" pitchFamily="18" charset="0"/>
              </a:rPr>
              <a:t>Intel</a:t>
            </a:r>
            <a:r>
              <a:rPr lang="zh-CN" altLang="en-US" sz="1800" b="1" dirty="0">
                <a:latin typeface="Times New Roman" pitchFamily="18" charset="0"/>
              </a:rPr>
              <a:t>推出了自己的第一款</a:t>
            </a:r>
            <a:r>
              <a:rPr lang="en-US" altLang="zh-CN" sz="1800" b="1" dirty="0">
                <a:latin typeface="Times New Roman" pitchFamily="18" charset="0"/>
              </a:rPr>
              <a:t>8</a:t>
            </a:r>
            <a:r>
              <a:rPr lang="zh-CN" altLang="en-US" sz="1800" b="1" dirty="0">
                <a:latin typeface="Times New Roman" pitchFamily="18" charset="0"/>
              </a:rPr>
              <a:t>位微处理芯片</a:t>
            </a:r>
            <a:r>
              <a:rPr lang="en-US" altLang="zh-CN" sz="1800" b="1" dirty="0">
                <a:latin typeface="Times New Roman" pitchFamily="18" charset="0"/>
              </a:rPr>
              <a:t>8080</a:t>
            </a:r>
            <a:r>
              <a:rPr lang="zh-CN" altLang="en-US" sz="1800" b="1" dirty="0">
                <a:latin typeface="Times New Roman" pitchFamily="18" charset="0"/>
              </a:rPr>
              <a:t>。</a:t>
            </a:r>
          </a:p>
          <a:p>
            <a:pPr lvl="1">
              <a:lnSpc>
                <a:spcPct val="95000"/>
              </a:lnSpc>
              <a:buSzPct val="90000"/>
            </a:pPr>
            <a:r>
              <a:rPr lang="en-US" altLang="zh-CN" sz="1800" b="1" dirty="0">
                <a:latin typeface="Times New Roman" pitchFamily="18" charset="0"/>
              </a:rPr>
              <a:t>1974</a:t>
            </a:r>
            <a:r>
              <a:rPr lang="zh-CN" altLang="en-US" sz="1800" b="1" dirty="0">
                <a:latin typeface="Times New Roman" pitchFamily="18" charset="0"/>
              </a:rPr>
              <a:t>年</a:t>
            </a:r>
            <a:r>
              <a:rPr lang="en-US" altLang="zh-CN" sz="1800" b="1" dirty="0">
                <a:latin typeface="Times New Roman" pitchFamily="18" charset="0"/>
              </a:rPr>
              <a:t>12</a:t>
            </a:r>
            <a:r>
              <a:rPr lang="zh-CN" altLang="en-US" sz="1800" b="1" dirty="0">
                <a:latin typeface="Times New Roman" pitchFamily="18" charset="0"/>
              </a:rPr>
              <a:t>月，装配有</a:t>
            </a:r>
            <a:r>
              <a:rPr lang="en-US" altLang="zh-CN" sz="1800" b="1" dirty="0">
                <a:latin typeface="Times New Roman" pitchFamily="18" charset="0"/>
              </a:rPr>
              <a:t>8080</a:t>
            </a:r>
            <a:r>
              <a:rPr lang="zh-CN" altLang="en-US" sz="1800" b="1" dirty="0">
                <a:latin typeface="Times New Roman" pitchFamily="18" charset="0"/>
              </a:rPr>
              <a:t>处理器的计算机“牛郎星”诞生，这也是世界上第一台装配有微处理器的计算机，从此掀开了个人计算机</a:t>
            </a:r>
            <a:r>
              <a:rPr lang="en-US" altLang="zh-CN" sz="1800" b="1" dirty="0">
                <a:latin typeface="Times New Roman" pitchFamily="18" charset="0"/>
              </a:rPr>
              <a:t>PC</a:t>
            </a:r>
            <a:r>
              <a:rPr lang="zh-CN" altLang="en-US" sz="1800" b="1" dirty="0">
                <a:latin typeface="Times New Roman" pitchFamily="18" charset="0"/>
              </a:rPr>
              <a:t>（</a:t>
            </a:r>
            <a:r>
              <a:rPr lang="en-US" altLang="zh-CN" sz="1800" b="1" dirty="0">
                <a:latin typeface="Times New Roman" pitchFamily="18" charset="0"/>
              </a:rPr>
              <a:t>Personal Computer</a:t>
            </a:r>
            <a:r>
              <a:rPr lang="zh-CN" altLang="en-US" sz="1800" b="1" dirty="0">
                <a:latin typeface="Times New Roman" pitchFamily="18" charset="0"/>
              </a:rPr>
              <a:t>）的序幕。</a:t>
            </a:r>
          </a:p>
          <a:p>
            <a:pPr lvl="1">
              <a:lnSpc>
                <a:spcPct val="95000"/>
              </a:lnSpc>
              <a:buSzPct val="90000"/>
            </a:pPr>
            <a:r>
              <a:rPr lang="en-US" altLang="zh-CN" sz="1800" b="1" dirty="0">
                <a:latin typeface="Times New Roman" pitchFamily="18" charset="0"/>
              </a:rPr>
              <a:t>1975</a:t>
            </a:r>
            <a:r>
              <a:rPr lang="zh-CN" altLang="en-US" sz="1800" b="1" dirty="0">
                <a:latin typeface="Times New Roman" pitchFamily="18" charset="0"/>
              </a:rPr>
              <a:t>年</a:t>
            </a:r>
            <a:r>
              <a:rPr lang="en-US" altLang="zh-CN" sz="1800" b="1" dirty="0">
                <a:latin typeface="Times New Roman" pitchFamily="18" charset="0"/>
              </a:rPr>
              <a:t>7</a:t>
            </a:r>
            <a:r>
              <a:rPr lang="zh-CN" altLang="en-US" sz="1800" b="1" dirty="0">
                <a:latin typeface="Times New Roman" pitchFamily="18" charset="0"/>
              </a:rPr>
              <a:t>月，比尔</a:t>
            </a:r>
            <a:r>
              <a:rPr lang="en-US" altLang="zh-CN" sz="1800" b="1" dirty="0">
                <a:latin typeface="Times New Roman" pitchFamily="18" charset="0"/>
              </a:rPr>
              <a:t>·</a:t>
            </a:r>
            <a:r>
              <a:rPr lang="zh-CN" altLang="en-US" sz="1800" b="1" dirty="0" smtClean="0">
                <a:latin typeface="Times New Roman" pitchFamily="18" charset="0"/>
              </a:rPr>
              <a:t>盖茨在</a:t>
            </a:r>
            <a:r>
              <a:rPr lang="zh-CN" altLang="en-US" sz="1800" b="1" dirty="0">
                <a:latin typeface="Times New Roman" pitchFamily="18" charset="0"/>
              </a:rPr>
              <a:t>成功为牛郎星配上了</a:t>
            </a:r>
            <a:r>
              <a:rPr lang="en-US" altLang="zh-CN" sz="1800" b="1" dirty="0">
                <a:latin typeface="Times New Roman" pitchFamily="18" charset="0"/>
              </a:rPr>
              <a:t>BASIC</a:t>
            </a:r>
            <a:r>
              <a:rPr lang="zh-CN" altLang="en-US" sz="1800" b="1" dirty="0">
                <a:latin typeface="Times New Roman" pitchFamily="18" charset="0"/>
              </a:rPr>
              <a:t>语言之后，从哈佛大学退学创办了微软（</a:t>
            </a:r>
            <a:r>
              <a:rPr lang="en-US" altLang="zh-CN" sz="1800" b="1" dirty="0" err="1">
                <a:latin typeface="Times New Roman" pitchFamily="18" charset="0"/>
              </a:rPr>
              <a:t>MicroSoft</a:t>
            </a:r>
            <a:r>
              <a:rPr lang="zh-CN" altLang="en-US" sz="1800" b="1" dirty="0">
                <a:latin typeface="Times New Roman" pitchFamily="18" charset="0"/>
              </a:rPr>
              <a:t>）公司，并为公司制定了奋斗目标：“每一个家庭每一张桌上都有一部微型计算机运行着微软的程序！”</a:t>
            </a:r>
            <a:r>
              <a:rPr lang="zh-CN" altLang="en-US" sz="1800" b="1" dirty="0" smtClean="0">
                <a:latin typeface="Times New Roman" pitchFamily="18" charset="0"/>
              </a:rPr>
              <a:t>。</a:t>
            </a:r>
            <a:endParaRPr lang="en-US" altLang="zh-CN" sz="1800" b="1" dirty="0" smtClean="0">
              <a:latin typeface="Times New Roman" pitchFamily="18" charset="0"/>
            </a:endParaRPr>
          </a:p>
          <a:p>
            <a:pPr lvl="1">
              <a:lnSpc>
                <a:spcPct val="95000"/>
              </a:lnSpc>
              <a:buSzPct val="90000"/>
            </a:pPr>
            <a:r>
              <a:rPr lang="en-US" altLang="zh-CN" sz="1800" b="1" dirty="0" smtClean="0">
                <a:latin typeface="Times New Roman" pitchFamily="18" charset="0"/>
              </a:rPr>
              <a:t>1977</a:t>
            </a:r>
            <a:r>
              <a:rPr lang="zh-CN" altLang="en-US" sz="1800" b="1" dirty="0" smtClean="0">
                <a:latin typeface="Times New Roman" pitchFamily="18" charset="0"/>
              </a:rPr>
              <a:t>年，苹果公司的苹果</a:t>
            </a:r>
            <a:r>
              <a:rPr lang="en-US" altLang="zh-CN" sz="1800" b="1" dirty="0" smtClean="0">
                <a:latin typeface="Times New Roman" pitchFamily="18" charset="0"/>
              </a:rPr>
              <a:t>II</a:t>
            </a:r>
            <a:r>
              <a:rPr lang="zh-CN" altLang="en-US" sz="1800" b="1" dirty="0" smtClean="0">
                <a:latin typeface="Times New Roman" pitchFamily="18" charset="0"/>
              </a:rPr>
              <a:t>型，第一台带有彩色显示器的个人计算机</a:t>
            </a:r>
            <a:endParaRPr lang="en-US" altLang="zh-CN" sz="1800" b="1" dirty="0" smtClean="0">
              <a:latin typeface="Times New Roman" pitchFamily="18" charset="0"/>
            </a:endParaRPr>
          </a:p>
          <a:p>
            <a:pPr>
              <a:lnSpc>
                <a:spcPct val="95000"/>
              </a:lnSpc>
              <a:buSzPct val="90000"/>
            </a:pPr>
            <a:r>
              <a:rPr lang="zh-CN" altLang="en-US" sz="2000" b="1" dirty="0" smtClean="0">
                <a:latin typeface="Times New Roman" pitchFamily="18" charset="0"/>
              </a:rPr>
              <a:t>字长</a:t>
            </a:r>
            <a:r>
              <a:rPr lang="en-US" altLang="zh-CN" sz="2000" b="1" dirty="0">
                <a:latin typeface="Times New Roman" pitchFamily="18" charset="0"/>
              </a:rPr>
              <a:t>16</a:t>
            </a:r>
            <a:r>
              <a:rPr lang="zh-CN" altLang="en-US" sz="2000" b="1" dirty="0">
                <a:latin typeface="Times New Roman" pitchFamily="18" charset="0"/>
              </a:rPr>
              <a:t>位阶段</a:t>
            </a:r>
            <a:r>
              <a:rPr lang="zh-CN" altLang="en-US" sz="2000" dirty="0">
                <a:latin typeface="Times New Roman" pitchFamily="18" charset="0"/>
              </a:rPr>
              <a:t> </a:t>
            </a:r>
          </a:p>
          <a:p>
            <a:pPr lvl="1">
              <a:lnSpc>
                <a:spcPct val="90000"/>
              </a:lnSpc>
            </a:pPr>
            <a:r>
              <a:rPr lang="en-US" altLang="zh-CN" sz="1800" b="1" dirty="0">
                <a:latin typeface="Times New Roman" pitchFamily="18" charset="0"/>
              </a:rPr>
              <a:t>1981</a:t>
            </a:r>
            <a:r>
              <a:rPr lang="zh-CN" altLang="en-US" sz="1800" b="1" dirty="0">
                <a:latin typeface="Times New Roman" pitchFamily="18" charset="0"/>
              </a:rPr>
              <a:t>年</a:t>
            </a:r>
            <a:r>
              <a:rPr lang="en-US" altLang="zh-CN" sz="1800" b="1" dirty="0">
                <a:latin typeface="Times New Roman" pitchFamily="18" charset="0"/>
              </a:rPr>
              <a:t>8</a:t>
            </a:r>
            <a:r>
              <a:rPr lang="zh-CN" altLang="en-US" sz="1800" b="1" dirty="0">
                <a:latin typeface="Times New Roman" pitchFamily="18" charset="0"/>
              </a:rPr>
              <a:t>月</a:t>
            </a:r>
            <a:r>
              <a:rPr lang="en-US" altLang="zh-CN" sz="1800" b="1" dirty="0">
                <a:latin typeface="Times New Roman" pitchFamily="18" charset="0"/>
              </a:rPr>
              <a:t>12</a:t>
            </a:r>
            <a:r>
              <a:rPr lang="zh-CN" altLang="en-US" sz="1800" b="1" dirty="0">
                <a:latin typeface="Times New Roman" pitchFamily="18" charset="0"/>
              </a:rPr>
              <a:t>日，微软</a:t>
            </a:r>
            <a:r>
              <a:rPr lang="zh-CN" altLang="en-US" sz="1800" b="1" dirty="0" smtClean="0">
                <a:latin typeface="Times New Roman" pitchFamily="18" charset="0"/>
              </a:rPr>
              <a:t>推出</a:t>
            </a:r>
            <a:r>
              <a:rPr lang="en-US" altLang="zh-CN" sz="1800" b="1" dirty="0" smtClean="0">
                <a:latin typeface="Times New Roman" pitchFamily="18" charset="0"/>
              </a:rPr>
              <a:t>MS-DOS </a:t>
            </a:r>
            <a:r>
              <a:rPr lang="en-US" altLang="zh-CN" sz="1800" b="1" dirty="0">
                <a:latin typeface="Times New Roman" pitchFamily="18" charset="0"/>
              </a:rPr>
              <a:t>1.0</a:t>
            </a:r>
            <a:r>
              <a:rPr lang="zh-CN" altLang="en-US" sz="1800" b="1" dirty="0">
                <a:latin typeface="Times New Roman" pitchFamily="18" charset="0"/>
              </a:rPr>
              <a:t>版。</a:t>
            </a:r>
          </a:p>
          <a:p>
            <a:pPr lvl="1">
              <a:lnSpc>
                <a:spcPct val="90000"/>
              </a:lnSpc>
            </a:pPr>
            <a:r>
              <a:rPr lang="en-US" altLang="zh-CN" sz="1800" b="1" dirty="0">
                <a:latin typeface="Times New Roman" pitchFamily="18" charset="0"/>
              </a:rPr>
              <a:t>1982</a:t>
            </a:r>
            <a:r>
              <a:rPr lang="zh-CN" altLang="en-US" sz="1800" b="1" dirty="0">
                <a:latin typeface="Times New Roman" pitchFamily="18" charset="0"/>
              </a:rPr>
              <a:t>年</a:t>
            </a:r>
            <a:r>
              <a:rPr lang="en-US" altLang="zh-CN" sz="1800" b="1" dirty="0">
                <a:latin typeface="Times New Roman" pitchFamily="18" charset="0"/>
              </a:rPr>
              <a:t>2</a:t>
            </a:r>
            <a:r>
              <a:rPr lang="zh-CN" altLang="en-US" sz="1800" b="1" dirty="0">
                <a:latin typeface="Times New Roman" pitchFamily="18" charset="0"/>
              </a:rPr>
              <a:t>月，</a:t>
            </a:r>
            <a:r>
              <a:rPr lang="en-US" altLang="zh-CN" sz="1800" b="1" dirty="0">
                <a:latin typeface="Times New Roman" pitchFamily="18" charset="0"/>
              </a:rPr>
              <a:t>Intel</a:t>
            </a:r>
            <a:r>
              <a:rPr lang="zh-CN" altLang="en-US" sz="1800" b="1" dirty="0">
                <a:latin typeface="Times New Roman" pitchFamily="18" charset="0"/>
              </a:rPr>
              <a:t>公司发布</a:t>
            </a:r>
            <a:r>
              <a:rPr lang="en-US" altLang="zh-CN" sz="1800" b="1" dirty="0">
                <a:latin typeface="Times New Roman" pitchFamily="18" charset="0"/>
              </a:rPr>
              <a:t>80286</a:t>
            </a:r>
            <a:r>
              <a:rPr lang="zh-CN" altLang="en-US" sz="1800" b="1" dirty="0">
                <a:latin typeface="Times New Roman" pitchFamily="18" charset="0"/>
              </a:rPr>
              <a:t>处理器。</a:t>
            </a:r>
            <a:r>
              <a:rPr lang="zh-CN" altLang="en-US" sz="1800" dirty="0">
                <a:latin typeface="Times New Roman" pitchFamily="18" charset="0"/>
              </a:rPr>
              <a:t> </a:t>
            </a:r>
          </a:p>
        </p:txBody>
      </p:sp>
    </p:spTree>
    <p:extLst>
      <p:ext uri="{BB962C8B-B14F-4D97-AF65-F5344CB8AC3E}">
        <p14:creationId xmlns:p14="http://schemas.microsoft.com/office/powerpoint/2010/main" val="38712676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682435">
                                            <p:txEl>
                                              <p:pRg st="0" end="0"/>
                                            </p:txEl>
                                          </p:spTgt>
                                        </p:tgtEl>
                                        <p:attrNameLst>
                                          <p:attrName>style.visibility</p:attrName>
                                        </p:attrNameLst>
                                      </p:cBhvr>
                                      <p:to>
                                        <p:strVal val="visible"/>
                                      </p:to>
                                    </p:set>
                                    <p:anim calcmode="lin" valueType="num">
                                      <p:cBhvr>
                                        <p:cTn id="7" dur="1000" fill="hold"/>
                                        <p:tgtEl>
                                          <p:spTgt spid="168243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68243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82435">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682435">
                                            <p:txEl>
                                              <p:pRg st="1" end="1"/>
                                            </p:txEl>
                                          </p:spTgt>
                                        </p:tgtEl>
                                        <p:attrNameLst>
                                          <p:attrName>style.visibility</p:attrName>
                                        </p:attrNameLst>
                                      </p:cBhvr>
                                      <p:to>
                                        <p:strVal val="visible"/>
                                      </p:to>
                                    </p:set>
                                    <p:anim calcmode="lin" valueType="num">
                                      <p:cBhvr>
                                        <p:cTn id="13" dur="1000" fill="hold"/>
                                        <p:tgtEl>
                                          <p:spTgt spid="1682435">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68243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682435">
                                            <p:txEl>
                                              <p:pRg st="1" end="1"/>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682435">
                                            <p:txEl>
                                              <p:pRg st="2" end="2"/>
                                            </p:txEl>
                                          </p:spTgt>
                                        </p:tgtEl>
                                        <p:attrNameLst>
                                          <p:attrName>style.visibility</p:attrName>
                                        </p:attrNameLst>
                                      </p:cBhvr>
                                      <p:to>
                                        <p:strVal val="visible"/>
                                      </p:to>
                                    </p:set>
                                    <p:anim calcmode="lin" valueType="num">
                                      <p:cBhvr>
                                        <p:cTn id="19" dur="1000" fill="hold"/>
                                        <p:tgtEl>
                                          <p:spTgt spid="168243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68243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682435">
                                            <p:txEl>
                                              <p:pRg st="2" end="2"/>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682435">
                                            <p:txEl>
                                              <p:pRg st="3" end="3"/>
                                            </p:txEl>
                                          </p:spTgt>
                                        </p:tgtEl>
                                        <p:attrNameLst>
                                          <p:attrName>style.visibility</p:attrName>
                                        </p:attrNameLst>
                                      </p:cBhvr>
                                      <p:to>
                                        <p:strVal val="visible"/>
                                      </p:to>
                                    </p:set>
                                    <p:anim calcmode="lin" valueType="num">
                                      <p:cBhvr>
                                        <p:cTn id="25" dur="1000" fill="hold"/>
                                        <p:tgtEl>
                                          <p:spTgt spid="1682435">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1682435">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682435">
                                            <p:txEl>
                                              <p:pRg st="3" end="3"/>
                                            </p:txEl>
                                          </p:spTgt>
                                        </p:tgtEl>
                                      </p:cBhvr>
                                    </p:animEffect>
                                  </p:child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682435">
                                            <p:txEl>
                                              <p:pRg st="4" end="4"/>
                                            </p:txEl>
                                          </p:spTgt>
                                        </p:tgtEl>
                                        <p:attrNameLst>
                                          <p:attrName>style.visibility</p:attrName>
                                        </p:attrNameLst>
                                      </p:cBhvr>
                                      <p:to>
                                        <p:strVal val="visible"/>
                                      </p:to>
                                    </p:set>
                                    <p:anim calcmode="lin" valueType="num">
                                      <p:cBhvr>
                                        <p:cTn id="31" dur="1000" fill="hold"/>
                                        <p:tgtEl>
                                          <p:spTgt spid="1682435">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1682435">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682435">
                                            <p:txEl>
                                              <p:pRg st="4" end="4"/>
                                            </p:txEl>
                                          </p:spTgt>
                                        </p:tgtEl>
                                      </p:cBhvr>
                                    </p:animEffect>
                                  </p:childTnLst>
                                </p:cTn>
                              </p:par>
                            </p:childTnLst>
                          </p:cTn>
                        </p:par>
                        <p:par>
                          <p:cTn id="34" fill="hold" nodeType="afterGroup">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682435">
                                            <p:txEl>
                                              <p:pRg st="5" end="5"/>
                                            </p:txEl>
                                          </p:spTgt>
                                        </p:tgtEl>
                                        <p:attrNameLst>
                                          <p:attrName>style.visibility</p:attrName>
                                        </p:attrNameLst>
                                      </p:cBhvr>
                                      <p:to>
                                        <p:strVal val="visible"/>
                                      </p:to>
                                    </p:set>
                                    <p:anim calcmode="lin" valueType="num">
                                      <p:cBhvr>
                                        <p:cTn id="37" dur="1000" fill="hold"/>
                                        <p:tgtEl>
                                          <p:spTgt spid="1682435">
                                            <p:txEl>
                                              <p:pRg st="5" end="5"/>
                                            </p:txEl>
                                          </p:spTgt>
                                        </p:tgtEl>
                                        <p:attrNameLst>
                                          <p:attrName>ppt_w</p:attrName>
                                        </p:attrNameLst>
                                      </p:cBhvr>
                                      <p:tavLst>
                                        <p:tav tm="0">
                                          <p:val>
                                            <p:strVal val="#ppt_w+.3"/>
                                          </p:val>
                                        </p:tav>
                                        <p:tav tm="100000">
                                          <p:val>
                                            <p:strVal val="#ppt_w"/>
                                          </p:val>
                                        </p:tav>
                                      </p:tavLst>
                                    </p:anim>
                                    <p:anim calcmode="lin" valueType="num">
                                      <p:cBhvr>
                                        <p:cTn id="38" dur="1000" fill="hold"/>
                                        <p:tgtEl>
                                          <p:spTgt spid="1682435">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1682435">
                                            <p:txEl>
                                              <p:pRg st="5" end="5"/>
                                            </p:txEl>
                                          </p:spTgt>
                                        </p:tgtEl>
                                      </p:cBhvr>
                                    </p:animEffect>
                                  </p:childTnLst>
                                </p:cTn>
                              </p:par>
                            </p:childTnLst>
                          </p:cTn>
                        </p:par>
                        <p:par>
                          <p:cTn id="40" fill="hold">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1682435">
                                            <p:txEl>
                                              <p:pRg st="6" end="6"/>
                                            </p:txEl>
                                          </p:spTgt>
                                        </p:tgtEl>
                                        <p:attrNameLst>
                                          <p:attrName>style.visibility</p:attrName>
                                        </p:attrNameLst>
                                      </p:cBhvr>
                                      <p:to>
                                        <p:strVal val="visible"/>
                                      </p:to>
                                    </p:set>
                                    <p:anim calcmode="lin" valueType="num">
                                      <p:cBhvr>
                                        <p:cTn id="43" dur="1000" fill="hold"/>
                                        <p:tgtEl>
                                          <p:spTgt spid="1682435">
                                            <p:txEl>
                                              <p:pRg st="6" end="6"/>
                                            </p:txEl>
                                          </p:spTgt>
                                        </p:tgtEl>
                                        <p:attrNameLst>
                                          <p:attrName>ppt_w</p:attrName>
                                        </p:attrNameLst>
                                      </p:cBhvr>
                                      <p:tavLst>
                                        <p:tav tm="0">
                                          <p:val>
                                            <p:strVal val="#ppt_w+.3"/>
                                          </p:val>
                                        </p:tav>
                                        <p:tav tm="100000">
                                          <p:val>
                                            <p:strVal val="#ppt_w"/>
                                          </p:val>
                                        </p:tav>
                                      </p:tavLst>
                                    </p:anim>
                                    <p:anim calcmode="lin" valueType="num">
                                      <p:cBhvr>
                                        <p:cTn id="44" dur="1000" fill="hold"/>
                                        <p:tgtEl>
                                          <p:spTgt spid="1682435">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1682435">
                                            <p:txEl>
                                              <p:pRg st="6" end="6"/>
                                            </p:txEl>
                                          </p:spTgt>
                                        </p:tgtEl>
                                      </p:cBhvr>
                                    </p:animEffect>
                                  </p:childTnLst>
                                </p:cTn>
                              </p:par>
                            </p:childTnLst>
                          </p:cTn>
                        </p:par>
                        <p:par>
                          <p:cTn id="46" fill="hold" nodeType="afterGroup">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1682435">
                                            <p:txEl>
                                              <p:pRg st="7" end="7"/>
                                            </p:txEl>
                                          </p:spTgt>
                                        </p:tgtEl>
                                        <p:attrNameLst>
                                          <p:attrName>style.visibility</p:attrName>
                                        </p:attrNameLst>
                                      </p:cBhvr>
                                      <p:to>
                                        <p:strVal val="visible"/>
                                      </p:to>
                                    </p:set>
                                    <p:anim calcmode="lin" valueType="num">
                                      <p:cBhvr>
                                        <p:cTn id="49" dur="1000" fill="hold"/>
                                        <p:tgtEl>
                                          <p:spTgt spid="1682435">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1682435">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1682435">
                                            <p:txEl>
                                              <p:pRg st="7" end="7"/>
                                            </p:txEl>
                                          </p:spTgt>
                                        </p:tgtEl>
                                      </p:cBhvr>
                                    </p:animEffect>
                                  </p:childTnLst>
                                </p:cTn>
                              </p:par>
                            </p:childTnLst>
                          </p:cTn>
                        </p:par>
                        <p:par>
                          <p:cTn id="52" fill="hold" nodeType="afterGroup">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1682435">
                                            <p:txEl>
                                              <p:pRg st="8" end="8"/>
                                            </p:txEl>
                                          </p:spTgt>
                                        </p:tgtEl>
                                        <p:attrNameLst>
                                          <p:attrName>style.visibility</p:attrName>
                                        </p:attrNameLst>
                                      </p:cBhvr>
                                      <p:to>
                                        <p:strVal val="visible"/>
                                      </p:to>
                                    </p:set>
                                    <p:anim calcmode="lin" valueType="num">
                                      <p:cBhvr>
                                        <p:cTn id="55" dur="1000" fill="hold"/>
                                        <p:tgtEl>
                                          <p:spTgt spid="1682435">
                                            <p:txEl>
                                              <p:pRg st="8" end="8"/>
                                            </p:txEl>
                                          </p:spTgt>
                                        </p:tgtEl>
                                        <p:attrNameLst>
                                          <p:attrName>ppt_w</p:attrName>
                                        </p:attrNameLst>
                                      </p:cBhvr>
                                      <p:tavLst>
                                        <p:tav tm="0">
                                          <p:val>
                                            <p:strVal val="#ppt_w+.3"/>
                                          </p:val>
                                        </p:tav>
                                        <p:tav tm="100000">
                                          <p:val>
                                            <p:strVal val="#ppt_w"/>
                                          </p:val>
                                        </p:tav>
                                      </p:tavLst>
                                    </p:anim>
                                    <p:anim calcmode="lin" valueType="num">
                                      <p:cBhvr>
                                        <p:cTn id="56" dur="1000" fill="hold"/>
                                        <p:tgtEl>
                                          <p:spTgt spid="1682435">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1682435">
                                            <p:txEl>
                                              <p:pRg st="8" end="8"/>
                                            </p:txEl>
                                          </p:spTgt>
                                        </p:tgtEl>
                                      </p:cBhvr>
                                    </p:animEffect>
                                  </p:childTnLst>
                                </p:cTn>
                              </p:par>
                            </p:childTnLst>
                          </p:cTn>
                        </p:par>
                        <p:par>
                          <p:cTn id="58" fill="hold" nodeType="afterGroup">
                            <p:stCondLst>
                              <p:cond delay="9000"/>
                            </p:stCondLst>
                            <p:childTnLst>
                              <p:par>
                                <p:cTn id="59" presetID="50" presetClass="entr" presetSubtype="0" decel="100000" fill="hold" nodeType="afterEffect">
                                  <p:stCondLst>
                                    <p:cond delay="0"/>
                                  </p:stCondLst>
                                  <p:childTnLst>
                                    <p:set>
                                      <p:cBhvr>
                                        <p:cTn id="60" dur="1" fill="hold">
                                          <p:stCondLst>
                                            <p:cond delay="0"/>
                                          </p:stCondLst>
                                        </p:cTn>
                                        <p:tgtEl>
                                          <p:spTgt spid="1682435">
                                            <p:txEl>
                                              <p:pRg st="9" end="9"/>
                                            </p:txEl>
                                          </p:spTgt>
                                        </p:tgtEl>
                                        <p:attrNameLst>
                                          <p:attrName>style.visibility</p:attrName>
                                        </p:attrNameLst>
                                      </p:cBhvr>
                                      <p:to>
                                        <p:strVal val="visible"/>
                                      </p:to>
                                    </p:set>
                                    <p:anim calcmode="lin" valueType="num">
                                      <p:cBhvr>
                                        <p:cTn id="61" dur="1000" fill="hold"/>
                                        <p:tgtEl>
                                          <p:spTgt spid="1682435">
                                            <p:txEl>
                                              <p:pRg st="9" end="9"/>
                                            </p:txEl>
                                          </p:spTgt>
                                        </p:tgtEl>
                                        <p:attrNameLst>
                                          <p:attrName>ppt_w</p:attrName>
                                        </p:attrNameLst>
                                      </p:cBhvr>
                                      <p:tavLst>
                                        <p:tav tm="0">
                                          <p:val>
                                            <p:strVal val="#ppt_w+.3"/>
                                          </p:val>
                                        </p:tav>
                                        <p:tav tm="100000">
                                          <p:val>
                                            <p:strVal val="#ppt_w"/>
                                          </p:val>
                                        </p:tav>
                                      </p:tavLst>
                                    </p:anim>
                                    <p:anim calcmode="lin" valueType="num">
                                      <p:cBhvr>
                                        <p:cTn id="62" dur="1000" fill="hold"/>
                                        <p:tgtEl>
                                          <p:spTgt spid="1682435">
                                            <p:txEl>
                                              <p:pRg st="9" end="9"/>
                                            </p:txEl>
                                          </p:spTgt>
                                        </p:tgtEl>
                                        <p:attrNameLst>
                                          <p:attrName>ppt_h</p:attrName>
                                        </p:attrNameLst>
                                      </p:cBhvr>
                                      <p:tavLst>
                                        <p:tav tm="0">
                                          <p:val>
                                            <p:strVal val="#ppt_h"/>
                                          </p:val>
                                        </p:tav>
                                        <p:tav tm="100000">
                                          <p:val>
                                            <p:strVal val="#ppt_h"/>
                                          </p:val>
                                        </p:tav>
                                      </p:tavLst>
                                    </p:anim>
                                    <p:animEffect transition="in" filter="fade">
                                      <p:cBhvr>
                                        <p:cTn id="63" dur="1000"/>
                                        <p:tgtEl>
                                          <p:spTgt spid="16824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7297A784-4842-4016-8C0E-58A21D63706F}" type="slidenum">
              <a:rPr lang="en-US" altLang="zh-CN"/>
              <a:pPr/>
              <a:t>4</a:t>
            </a:fld>
            <a:endParaRPr lang="en-US" altLang="zh-CN"/>
          </a:p>
        </p:txBody>
      </p:sp>
      <p:sp>
        <p:nvSpPr>
          <p:cNvPr id="1101826" name="Rectangle 2"/>
          <p:cNvSpPr>
            <a:spLocks noGrp="1" noChangeArrowheads="1"/>
          </p:cNvSpPr>
          <p:nvPr>
            <p:ph type="title"/>
          </p:nvPr>
        </p:nvSpPr>
        <p:spPr/>
        <p:txBody>
          <a:bodyPr/>
          <a:lstStyle/>
          <a:p>
            <a:r>
              <a:rPr lang="zh-CN" altLang="en-US" b="0" dirty="0"/>
              <a:t>导引</a:t>
            </a:r>
            <a:r>
              <a:rPr lang="zh-CN" altLang="en-US" b="0" dirty="0" smtClean="0"/>
              <a:t>问题</a:t>
            </a:r>
            <a:r>
              <a:rPr lang="en-US" dirty="0" smtClean="0"/>
              <a:t> </a:t>
            </a:r>
            <a:endParaRPr lang="zh-CN" altLang="en-US" dirty="0"/>
          </a:p>
        </p:txBody>
      </p:sp>
      <p:sp>
        <p:nvSpPr>
          <p:cNvPr id="1101827" name="Rectangle 3"/>
          <p:cNvSpPr>
            <a:spLocks noGrp="1" noChangeArrowheads="1"/>
          </p:cNvSpPr>
          <p:nvPr>
            <p:ph type="body" idx="1"/>
          </p:nvPr>
        </p:nvSpPr>
        <p:spPr/>
        <p:txBody>
          <a:bodyPr/>
          <a:lstStyle/>
          <a:p>
            <a:pPr>
              <a:buFont typeface="Wingdings" pitchFamily="2" charset="2"/>
              <a:buNone/>
            </a:pPr>
            <a:r>
              <a:rPr lang="zh-CN" altLang="zh-CN" b="1" dirty="0"/>
              <a:t>2</a:t>
            </a:r>
            <a:r>
              <a:rPr lang="zh-CN" altLang="en-US" b="1" dirty="0"/>
              <a:t>、</a:t>
            </a:r>
            <a:r>
              <a:rPr lang="zh-CN" b="1" dirty="0"/>
              <a:t>计算机之所以按人们的意志自动进行工作</a:t>
            </a:r>
            <a:r>
              <a:rPr lang="zh-CN" altLang="en-US" b="1" dirty="0"/>
              <a:t>，最直接的原因（</a:t>
            </a:r>
            <a:r>
              <a:rPr lang="zh-CN" altLang="en-US" b="1" dirty="0">
                <a:solidFill>
                  <a:srgbClr val="800000"/>
                </a:solidFill>
              </a:rPr>
              <a:t>工作原理</a:t>
            </a:r>
            <a:r>
              <a:rPr lang="zh-CN" altLang="en-US" b="1" dirty="0"/>
              <a:t>）是因为</a:t>
            </a:r>
            <a:r>
              <a:rPr lang="en-US" altLang="zh-CN" b="1" dirty="0"/>
              <a:t>______</a:t>
            </a:r>
            <a:r>
              <a:rPr lang="zh-CN" altLang="en-US" b="1" dirty="0"/>
              <a:t>。 </a:t>
            </a:r>
            <a:endParaRPr lang="zh-CN" altLang="en-US" b="1" dirty="0">
              <a:latin typeface="华文楷体" pitchFamily="2" charset="-122"/>
              <a:ea typeface="华文楷体" pitchFamily="2" charset="-122"/>
            </a:endParaRPr>
          </a:p>
          <a:p>
            <a:pPr>
              <a:buFont typeface="Wingdings" pitchFamily="2" charset="2"/>
              <a:buNone/>
            </a:pPr>
            <a:r>
              <a:rPr lang="zh-CN" altLang="en-US" b="1" dirty="0">
                <a:latin typeface="华文楷体" pitchFamily="2" charset="-122"/>
                <a:ea typeface="华文楷体" pitchFamily="2" charset="-122"/>
              </a:rPr>
              <a:t></a:t>
            </a:r>
            <a:r>
              <a:rPr lang="en-US" altLang="zh-CN" b="1" dirty="0">
                <a:latin typeface="华文楷体" pitchFamily="2" charset="-122"/>
                <a:ea typeface="华文楷体" pitchFamily="2" charset="-122"/>
              </a:rPr>
              <a:t>A</a:t>
            </a:r>
            <a:r>
              <a:rPr lang="zh-CN" altLang="en-US" b="1" dirty="0">
                <a:latin typeface="华文楷体" pitchFamily="2" charset="-122"/>
                <a:ea typeface="华文楷体" pitchFamily="2" charset="-122"/>
              </a:rPr>
              <a:t>）二进制数制 </a:t>
            </a:r>
          </a:p>
          <a:p>
            <a:pPr>
              <a:buFont typeface="Wingdings" pitchFamily="2" charset="2"/>
              <a:buNone/>
            </a:pP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B</a:t>
            </a:r>
            <a:r>
              <a:rPr lang="zh-CN" altLang="en-US" b="1" dirty="0">
                <a:latin typeface="华文楷体" pitchFamily="2" charset="-122"/>
                <a:ea typeface="华文楷体" pitchFamily="2" charset="-122"/>
              </a:rPr>
              <a:t>）高速电子元件 </a:t>
            </a:r>
          </a:p>
          <a:p>
            <a:pPr>
              <a:buFont typeface="Wingdings" pitchFamily="2" charset="2"/>
              <a:buNone/>
            </a:pPr>
            <a:r>
              <a:rPr lang="zh-CN" altLang="en-US" b="1" dirty="0">
                <a:latin typeface="华文楷体" pitchFamily="2" charset="-122"/>
                <a:ea typeface="华文楷体" pitchFamily="2" charset="-122"/>
              </a:rPr>
              <a:t></a:t>
            </a:r>
            <a:r>
              <a:rPr lang="en-US" altLang="zh-CN" b="1" dirty="0">
                <a:latin typeface="华文楷体" pitchFamily="2" charset="-122"/>
                <a:ea typeface="华文楷体" pitchFamily="2" charset="-122"/>
              </a:rPr>
              <a:t>C</a:t>
            </a:r>
            <a:r>
              <a:rPr lang="zh-CN" altLang="en-US" b="1" dirty="0">
                <a:latin typeface="华文楷体" pitchFamily="2" charset="-122"/>
                <a:ea typeface="华文楷体" pitchFamily="2" charset="-122"/>
              </a:rPr>
              <a:t>）存储程序和程序控制 </a:t>
            </a:r>
          </a:p>
          <a:p>
            <a:pPr>
              <a:buFont typeface="Wingdings" pitchFamily="2" charset="2"/>
              <a:buNone/>
            </a:pP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D</a:t>
            </a:r>
            <a:r>
              <a:rPr lang="zh-CN" altLang="en-US" b="1" dirty="0">
                <a:latin typeface="华文楷体" pitchFamily="2" charset="-122"/>
                <a:ea typeface="华文楷体" pitchFamily="2" charset="-122"/>
              </a:rPr>
              <a:t>）程序设计语言</a:t>
            </a:r>
            <a:r>
              <a:rPr lang="zh-CN" altLang="en-US" dirty="0"/>
              <a:t> </a:t>
            </a:r>
            <a:r>
              <a:rPr lang="zh-CN" altLang="en-US" b="1" dirty="0"/>
              <a:t> </a:t>
            </a:r>
          </a:p>
        </p:txBody>
      </p:sp>
      <p:pic>
        <p:nvPicPr>
          <p:cNvPr id="1101828" name="Picture 4" descr="BC2E7ED53105AFA59057DF8941A2C48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789363"/>
            <a:ext cx="2276475" cy="2008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7881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4482" name="Rectangle 2"/>
          <p:cNvSpPr>
            <a:spLocks noGrp="1" noChangeArrowheads="1"/>
          </p:cNvSpPr>
          <p:nvPr>
            <p:ph type="title"/>
          </p:nvPr>
        </p:nvSpPr>
        <p:spPr/>
        <p:txBody>
          <a:bodyPr/>
          <a:lstStyle/>
          <a:p>
            <a:r>
              <a:rPr lang="zh-CN" altLang="en-US" b="0" dirty="0"/>
              <a:t>回眸计算机的发展历程</a:t>
            </a:r>
            <a:r>
              <a:rPr lang="en-US" altLang="zh-CN" sz="2800" b="0" dirty="0">
                <a:latin typeface="华文琥珀" pitchFamily="2" charset="-122"/>
              </a:rPr>
              <a:t>---</a:t>
            </a:r>
            <a:r>
              <a:rPr lang="zh-CN" altLang="en-US" sz="2800" b="0" dirty="0">
                <a:latin typeface="华文琥珀" pitchFamily="2" charset="-122"/>
              </a:rPr>
              <a:t>微机</a:t>
            </a:r>
          </a:p>
        </p:txBody>
      </p:sp>
      <p:sp>
        <p:nvSpPr>
          <p:cNvPr id="1684483" name="Rectangle 3"/>
          <p:cNvSpPr>
            <a:spLocks noGrp="1" noChangeArrowheads="1"/>
          </p:cNvSpPr>
          <p:nvPr>
            <p:ph type="body" sz="half" idx="1"/>
          </p:nvPr>
        </p:nvSpPr>
        <p:spPr>
          <a:xfrm>
            <a:off x="468313" y="1125538"/>
            <a:ext cx="8675687" cy="4751387"/>
          </a:xfrm>
        </p:spPr>
        <p:txBody>
          <a:bodyPr/>
          <a:lstStyle/>
          <a:p>
            <a:pPr>
              <a:lnSpc>
                <a:spcPct val="95000"/>
              </a:lnSpc>
              <a:buSzPct val="90000"/>
            </a:pPr>
            <a:r>
              <a:rPr lang="zh-CN" altLang="en-US" sz="2600" b="1">
                <a:latin typeface="Times New Roman" pitchFamily="18" charset="0"/>
              </a:rPr>
              <a:t>字长</a:t>
            </a:r>
            <a:r>
              <a:rPr lang="en-US" altLang="zh-CN" sz="2600" b="1">
                <a:latin typeface="Times New Roman" pitchFamily="18" charset="0"/>
              </a:rPr>
              <a:t>32</a:t>
            </a:r>
            <a:r>
              <a:rPr lang="zh-CN" altLang="en-US" sz="2600" b="1">
                <a:latin typeface="Times New Roman" pitchFamily="18" charset="0"/>
              </a:rPr>
              <a:t>位阶段</a:t>
            </a:r>
          </a:p>
          <a:p>
            <a:pPr lvl="1"/>
            <a:r>
              <a:rPr lang="en-US" altLang="zh-CN" sz="2200" b="1">
                <a:latin typeface="Times New Roman" pitchFamily="18" charset="0"/>
              </a:rPr>
              <a:t>1985</a:t>
            </a:r>
            <a:r>
              <a:rPr lang="zh-CN" altLang="en-US" sz="2200" b="1">
                <a:latin typeface="Times New Roman" pitchFamily="18" charset="0"/>
              </a:rPr>
              <a:t>年</a:t>
            </a:r>
            <a:r>
              <a:rPr lang="en-US" altLang="zh-CN" sz="2200" b="1">
                <a:latin typeface="Times New Roman" pitchFamily="18" charset="0"/>
              </a:rPr>
              <a:t>7</a:t>
            </a:r>
            <a:r>
              <a:rPr lang="zh-CN" altLang="en-US" sz="2200" b="1">
                <a:latin typeface="Times New Roman" pitchFamily="18" charset="0"/>
              </a:rPr>
              <a:t>月，</a:t>
            </a:r>
            <a:r>
              <a:rPr lang="en-US" altLang="zh-CN" sz="2200" b="1">
                <a:latin typeface="Times New Roman" pitchFamily="18" charset="0"/>
              </a:rPr>
              <a:t>Intel</a:t>
            </a:r>
            <a:r>
              <a:rPr lang="zh-CN" altLang="en-US" sz="2200" b="1">
                <a:latin typeface="Times New Roman" pitchFamily="18" charset="0"/>
              </a:rPr>
              <a:t>公司推出了第一枚</a:t>
            </a:r>
            <a:r>
              <a:rPr lang="en-US" altLang="zh-CN" sz="2200" b="1">
                <a:latin typeface="Times New Roman" pitchFamily="18" charset="0"/>
              </a:rPr>
              <a:t>32</a:t>
            </a:r>
            <a:r>
              <a:rPr lang="zh-CN" altLang="en-US" sz="2200" b="1">
                <a:latin typeface="Times New Roman" pitchFamily="18" charset="0"/>
              </a:rPr>
              <a:t>位处理器</a:t>
            </a:r>
            <a:r>
              <a:rPr lang="en-US" altLang="zh-CN" sz="2200" b="1">
                <a:latin typeface="Times New Roman" pitchFamily="18" charset="0"/>
              </a:rPr>
              <a:t>80386</a:t>
            </a:r>
            <a:r>
              <a:rPr lang="zh-CN" altLang="en-US" sz="2200" b="1">
                <a:latin typeface="Times New Roman" pitchFamily="18" charset="0"/>
              </a:rPr>
              <a:t>。</a:t>
            </a:r>
          </a:p>
          <a:p>
            <a:pPr lvl="1"/>
            <a:r>
              <a:rPr lang="en-US" altLang="zh-CN" sz="2200" b="1">
                <a:latin typeface="Times New Roman" pitchFamily="18" charset="0"/>
              </a:rPr>
              <a:t>1985</a:t>
            </a:r>
            <a:r>
              <a:rPr lang="zh-CN" altLang="en-US" sz="2200" b="1">
                <a:latin typeface="Times New Roman" pitchFamily="18" charset="0"/>
              </a:rPr>
              <a:t>年</a:t>
            </a:r>
            <a:r>
              <a:rPr lang="en-US" altLang="zh-CN" sz="2200" b="1">
                <a:latin typeface="Times New Roman" pitchFamily="18" charset="0"/>
              </a:rPr>
              <a:t>11</a:t>
            </a:r>
            <a:r>
              <a:rPr lang="zh-CN" altLang="en-US" sz="2200" b="1">
                <a:latin typeface="Times New Roman" pitchFamily="18" charset="0"/>
              </a:rPr>
              <a:t>月，微软公司正式推出了</a:t>
            </a:r>
            <a:r>
              <a:rPr lang="en-US" altLang="zh-CN" sz="2200" b="1">
                <a:latin typeface="Times New Roman" pitchFamily="18" charset="0"/>
              </a:rPr>
              <a:t>Windows</a:t>
            </a:r>
            <a:r>
              <a:rPr lang="zh-CN" altLang="en-US" sz="2200" b="1">
                <a:latin typeface="Times New Roman" pitchFamily="18" charset="0"/>
              </a:rPr>
              <a:t>操作系统。</a:t>
            </a:r>
          </a:p>
          <a:p>
            <a:pPr>
              <a:lnSpc>
                <a:spcPct val="95000"/>
              </a:lnSpc>
              <a:buSzPct val="90000"/>
            </a:pPr>
            <a:r>
              <a:rPr lang="zh-CN" altLang="en-US" sz="2600" b="1">
                <a:latin typeface="Times New Roman" pitchFamily="18" charset="0"/>
              </a:rPr>
              <a:t>字长</a:t>
            </a:r>
            <a:r>
              <a:rPr lang="en-US" altLang="zh-CN" sz="2600" b="1">
                <a:latin typeface="Times New Roman" pitchFamily="18" charset="0"/>
              </a:rPr>
              <a:t>64</a:t>
            </a:r>
            <a:r>
              <a:rPr lang="zh-CN" altLang="en-US" sz="2600" b="1">
                <a:latin typeface="Times New Roman" pitchFamily="18" charset="0"/>
              </a:rPr>
              <a:t>位阶段</a:t>
            </a:r>
            <a:r>
              <a:rPr lang="zh-CN" altLang="en-US" sz="2600">
                <a:latin typeface="Times New Roman" pitchFamily="18" charset="0"/>
              </a:rPr>
              <a:t> </a:t>
            </a:r>
          </a:p>
          <a:p>
            <a:pPr lvl="1"/>
            <a:r>
              <a:rPr lang="en-US" altLang="zh-CN" sz="2200" b="1">
                <a:latin typeface="Times New Roman" pitchFamily="18" charset="0"/>
              </a:rPr>
              <a:t>1995</a:t>
            </a:r>
            <a:r>
              <a:rPr lang="zh-CN" altLang="en-US" sz="2200" b="1">
                <a:latin typeface="Times New Roman" pitchFamily="18" charset="0"/>
              </a:rPr>
              <a:t>年</a:t>
            </a:r>
            <a:r>
              <a:rPr lang="en-US" altLang="zh-CN" sz="2200" b="1">
                <a:latin typeface="Times New Roman" pitchFamily="18" charset="0"/>
              </a:rPr>
              <a:t>8</a:t>
            </a:r>
            <a:r>
              <a:rPr lang="zh-CN" altLang="en-US" sz="2200" b="1">
                <a:latin typeface="Times New Roman" pitchFamily="18" charset="0"/>
              </a:rPr>
              <a:t>月</a:t>
            </a:r>
            <a:r>
              <a:rPr lang="en-US" altLang="zh-CN" sz="2200" b="1">
                <a:latin typeface="Times New Roman" pitchFamily="18" charset="0"/>
              </a:rPr>
              <a:t>24</a:t>
            </a:r>
            <a:r>
              <a:rPr lang="zh-CN" altLang="en-US" sz="2200" b="1">
                <a:latin typeface="Times New Roman" pitchFamily="18" charset="0"/>
              </a:rPr>
              <a:t>日，微软公司正式推出</a:t>
            </a:r>
            <a:r>
              <a:rPr lang="en-US" altLang="zh-CN" sz="2200" b="1">
                <a:latin typeface="Times New Roman" pitchFamily="18" charset="0"/>
              </a:rPr>
              <a:t>Windows95</a:t>
            </a:r>
            <a:r>
              <a:rPr lang="zh-CN" altLang="en-US" sz="2200" b="1">
                <a:latin typeface="Times New Roman" pitchFamily="18" charset="0"/>
              </a:rPr>
              <a:t>操作系统。</a:t>
            </a:r>
          </a:p>
          <a:p>
            <a:pPr lvl="1"/>
            <a:r>
              <a:rPr lang="en-US" altLang="zh-CN" sz="2200" b="1">
                <a:latin typeface="Times New Roman" pitchFamily="18" charset="0"/>
              </a:rPr>
              <a:t>1995</a:t>
            </a:r>
            <a:r>
              <a:rPr lang="zh-CN" altLang="en-US" sz="2200" b="1">
                <a:latin typeface="Times New Roman" pitchFamily="18" charset="0"/>
              </a:rPr>
              <a:t>年</a:t>
            </a:r>
            <a:r>
              <a:rPr lang="en-US" altLang="zh-CN" sz="2200" b="1">
                <a:latin typeface="Times New Roman" pitchFamily="18" charset="0"/>
              </a:rPr>
              <a:t>11</a:t>
            </a:r>
            <a:r>
              <a:rPr lang="zh-CN" altLang="en-US" sz="2200" b="1">
                <a:latin typeface="Times New Roman" pitchFamily="18" charset="0"/>
              </a:rPr>
              <a:t>月</a:t>
            </a:r>
            <a:r>
              <a:rPr lang="en-US" altLang="zh-CN" sz="2200" b="1">
                <a:latin typeface="Times New Roman" pitchFamily="18" charset="0"/>
              </a:rPr>
              <a:t>1</a:t>
            </a:r>
            <a:r>
              <a:rPr lang="zh-CN" altLang="en-US" sz="2200" b="1">
                <a:latin typeface="Times New Roman" pitchFamily="18" charset="0"/>
              </a:rPr>
              <a:t>日，</a:t>
            </a:r>
            <a:r>
              <a:rPr lang="en-US" altLang="zh-CN" sz="2200" b="1">
                <a:latin typeface="Times New Roman" pitchFamily="18" charset="0"/>
              </a:rPr>
              <a:t>Intel</a:t>
            </a:r>
            <a:r>
              <a:rPr lang="zh-CN" altLang="en-US" sz="2200" b="1">
                <a:latin typeface="Times New Roman" pitchFamily="18" charset="0"/>
              </a:rPr>
              <a:t>公司推出</a:t>
            </a:r>
            <a:r>
              <a:rPr lang="en-US" altLang="zh-CN" sz="2200" b="1">
                <a:latin typeface="Times New Roman" pitchFamily="18" charset="0"/>
              </a:rPr>
              <a:t>Pentium Pro</a:t>
            </a:r>
            <a:r>
              <a:rPr lang="zh-CN" altLang="en-US" sz="2200" b="1">
                <a:latin typeface="Times New Roman" pitchFamily="18" charset="0"/>
              </a:rPr>
              <a:t>处理器。</a:t>
            </a:r>
          </a:p>
          <a:p>
            <a:pPr lvl="1"/>
            <a:r>
              <a:rPr lang="en-US" altLang="zh-CN" sz="2200" b="1">
                <a:latin typeface="Times New Roman" pitchFamily="18" charset="0"/>
              </a:rPr>
              <a:t>2007</a:t>
            </a:r>
            <a:r>
              <a:rPr lang="zh-CN" altLang="en-US" sz="2200" b="1">
                <a:latin typeface="Times New Roman" pitchFamily="18" charset="0"/>
              </a:rPr>
              <a:t>年</a:t>
            </a:r>
            <a:r>
              <a:rPr lang="en-US" altLang="zh-CN" sz="2200" b="1">
                <a:latin typeface="Times New Roman" pitchFamily="18" charset="0"/>
              </a:rPr>
              <a:t>1</a:t>
            </a:r>
            <a:r>
              <a:rPr lang="zh-CN" altLang="en-US" sz="2200" b="1">
                <a:latin typeface="Times New Roman" pitchFamily="18" charset="0"/>
              </a:rPr>
              <a:t>月</a:t>
            </a:r>
            <a:r>
              <a:rPr lang="en-US" altLang="zh-CN" sz="2200" b="1">
                <a:latin typeface="Times New Roman" pitchFamily="18" charset="0"/>
              </a:rPr>
              <a:t>8</a:t>
            </a:r>
            <a:r>
              <a:rPr lang="zh-CN" altLang="en-US" sz="2200" b="1">
                <a:latin typeface="Times New Roman" pitchFamily="18" charset="0"/>
              </a:rPr>
              <a:t>日，</a:t>
            </a:r>
            <a:r>
              <a:rPr lang="en-US" altLang="zh-CN" sz="2200" b="1">
                <a:latin typeface="Times New Roman" pitchFamily="18" charset="0"/>
              </a:rPr>
              <a:t>Intel</a:t>
            </a:r>
            <a:r>
              <a:rPr lang="zh-CN" altLang="en-US" sz="2200" b="1">
                <a:latin typeface="Times New Roman" pitchFamily="18" charset="0"/>
              </a:rPr>
              <a:t>公司发布了用于个人计算机的</a:t>
            </a:r>
            <a:r>
              <a:rPr lang="en-US" altLang="zh-CN" sz="2200" b="1">
                <a:latin typeface="Times New Roman" pitchFamily="18" charset="0"/>
              </a:rPr>
              <a:t>65nm</a:t>
            </a:r>
            <a:r>
              <a:rPr lang="zh-CN" altLang="en-US" sz="2200" b="1">
                <a:latin typeface="Times New Roman" pitchFamily="18" charset="0"/>
              </a:rPr>
              <a:t>酷睿</a:t>
            </a:r>
            <a:r>
              <a:rPr lang="en-US" altLang="zh-CN" sz="2200" b="1">
                <a:latin typeface="Times New Roman" pitchFamily="18" charset="0"/>
              </a:rPr>
              <a:t>2</a:t>
            </a:r>
            <a:r>
              <a:rPr lang="zh-CN" altLang="en-US" sz="2200" b="1">
                <a:latin typeface="Times New Roman" pitchFamily="18" charset="0"/>
              </a:rPr>
              <a:t>四核处理器和用于服务器的四核处理器。</a:t>
            </a:r>
          </a:p>
          <a:p>
            <a:pPr lvl="1"/>
            <a:r>
              <a:rPr lang="en-US" altLang="zh-CN" sz="2200" b="1">
                <a:latin typeface="Times New Roman" pitchFamily="18" charset="0"/>
              </a:rPr>
              <a:t>2007</a:t>
            </a:r>
            <a:r>
              <a:rPr lang="zh-CN" altLang="en-US" sz="2200" b="1">
                <a:latin typeface="Times New Roman" pitchFamily="18" charset="0"/>
              </a:rPr>
              <a:t>年</a:t>
            </a:r>
            <a:r>
              <a:rPr lang="en-US" altLang="zh-CN" sz="2200" b="1">
                <a:latin typeface="Times New Roman" pitchFamily="18" charset="0"/>
              </a:rPr>
              <a:t>1</a:t>
            </a:r>
            <a:r>
              <a:rPr lang="zh-CN" altLang="en-US" sz="2200" b="1">
                <a:latin typeface="Times New Roman" pitchFamily="18" charset="0"/>
              </a:rPr>
              <a:t>月</a:t>
            </a:r>
            <a:r>
              <a:rPr lang="en-US" altLang="zh-CN" sz="2200" b="1">
                <a:latin typeface="Times New Roman" pitchFamily="18" charset="0"/>
              </a:rPr>
              <a:t>30</a:t>
            </a:r>
            <a:r>
              <a:rPr lang="zh-CN" altLang="en-US" sz="2200" b="1">
                <a:latin typeface="Times New Roman" pitchFamily="18" charset="0"/>
              </a:rPr>
              <a:t>日，微软推出</a:t>
            </a:r>
            <a:r>
              <a:rPr lang="en-US" altLang="zh-CN" sz="2200" b="1">
                <a:latin typeface="Times New Roman" pitchFamily="18" charset="0"/>
              </a:rPr>
              <a:t>Windows Vista</a:t>
            </a:r>
            <a:r>
              <a:rPr lang="zh-CN" altLang="en-US" sz="2200" b="1">
                <a:latin typeface="Times New Roman" pitchFamily="18" charset="0"/>
              </a:rPr>
              <a:t>操作系统。</a:t>
            </a:r>
          </a:p>
          <a:p>
            <a:pPr lvl="1"/>
            <a:r>
              <a:rPr lang="en-US" altLang="zh-CN" sz="2200" b="1">
                <a:latin typeface="Times New Roman" pitchFamily="18" charset="0"/>
              </a:rPr>
              <a:t>2009</a:t>
            </a:r>
            <a:r>
              <a:rPr lang="zh-CN" altLang="en-US" sz="2200" b="1">
                <a:latin typeface="Times New Roman" pitchFamily="18" charset="0"/>
              </a:rPr>
              <a:t>年</a:t>
            </a:r>
            <a:r>
              <a:rPr lang="en-US" altLang="zh-CN" sz="2200" b="1">
                <a:latin typeface="Times New Roman" pitchFamily="18" charset="0"/>
              </a:rPr>
              <a:t>10</a:t>
            </a:r>
            <a:r>
              <a:rPr lang="zh-CN" altLang="en-US" sz="2200" b="1">
                <a:latin typeface="Times New Roman" pitchFamily="18" charset="0"/>
              </a:rPr>
              <a:t>月</a:t>
            </a:r>
            <a:r>
              <a:rPr lang="en-US" altLang="zh-CN" sz="2200" b="1">
                <a:latin typeface="Times New Roman" pitchFamily="18" charset="0"/>
              </a:rPr>
              <a:t>22</a:t>
            </a:r>
            <a:r>
              <a:rPr lang="zh-CN" altLang="en-US" sz="2200" b="1">
                <a:latin typeface="Times New Roman" pitchFamily="18" charset="0"/>
              </a:rPr>
              <a:t>日，微软发布了</a:t>
            </a:r>
            <a:r>
              <a:rPr lang="en-US" altLang="zh-CN" sz="2200" b="1">
                <a:latin typeface="Times New Roman" pitchFamily="18" charset="0"/>
              </a:rPr>
              <a:t>Windows 7</a:t>
            </a:r>
            <a:r>
              <a:rPr lang="zh-CN" altLang="en-US" sz="2200" b="1">
                <a:latin typeface="Times New Roman" pitchFamily="18" charset="0"/>
              </a:rPr>
              <a:t>操作系统。</a:t>
            </a:r>
            <a:r>
              <a:rPr lang="zh-CN" altLang="en-US" sz="2200"/>
              <a:t> </a:t>
            </a:r>
            <a:r>
              <a:rPr lang="zh-CN" altLang="en-US" sz="2200" b="1"/>
              <a:t> </a:t>
            </a:r>
          </a:p>
        </p:txBody>
      </p:sp>
    </p:spTree>
    <p:extLst>
      <p:ext uri="{BB962C8B-B14F-4D97-AF65-F5344CB8AC3E}">
        <p14:creationId xmlns:p14="http://schemas.microsoft.com/office/powerpoint/2010/main" val="17358114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84483">
                                            <p:txEl>
                                              <p:pRg st="0" end="0"/>
                                            </p:txEl>
                                          </p:spTgt>
                                        </p:tgtEl>
                                        <p:attrNameLst>
                                          <p:attrName>style.visibility</p:attrName>
                                        </p:attrNameLst>
                                      </p:cBhvr>
                                      <p:to>
                                        <p:strVal val="visible"/>
                                      </p:to>
                                    </p:set>
                                    <p:anim calcmode="lin" valueType="num">
                                      <p:cBhvr>
                                        <p:cTn id="7" dur="500" fill="hold"/>
                                        <p:tgtEl>
                                          <p:spTgt spid="1684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84483">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684483">
                                            <p:txEl>
                                              <p:pRg st="1" end="1"/>
                                            </p:txEl>
                                          </p:spTgt>
                                        </p:tgtEl>
                                        <p:attrNameLst>
                                          <p:attrName>style.visibility</p:attrName>
                                        </p:attrNameLst>
                                      </p:cBhvr>
                                      <p:to>
                                        <p:strVal val="visible"/>
                                      </p:to>
                                    </p:set>
                                    <p:anim calcmode="lin" valueType="num">
                                      <p:cBhvr>
                                        <p:cTn id="12" dur="500" fill="hold"/>
                                        <p:tgtEl>
                                          <p:spTgt spid="168448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684483">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684483">
                                            <p:txEl>
                                              <p:pRg st="2" end="2"/>
                                            </p:txEl>
                                          </p:spTgt>
                                        </p:tgtEl>
                                        <p:attrNameLst>
                                          <p:attrName>style.visibility</p:attrName>
                                        </p:attrNameLst>
                                      </p:cBhvr>
                                      <p:to>
                                        <p:strVal val="visible"/>
                                      </p:to>
                                    </p:set>
                                    <p:anim calcmode="lin" valueType="num">
                                      <p:cBhvr>
                                        <p:cTn id="17" dur="500" fill="hold"/>
                                        <p:tgtEl>
                                          <p:spTgt spid="168448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684483">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684483">
                                            <p:txEl>
                                              <p:pRg st="3" end="3"/>
                                            </p:txEl>
                                          </p:spTgt>
                                        </p:tgtEl>
                                        <p:attrNameLst>
                                          <p:attrName>style.visibility</p:attrName>
                                        </p:attrNameLst>
                                      </p:cBhvr>
                                      <p:to>
                                        <p:strVal val="visible"/>
                                      </p:to>
                                    </p:set>
                                    <p:anim calcmode="lin" valueType="num">
                                      <p:cBhvr>
                                        <p:cTn id="22" dur="500" fill="hold"/>
                                        <p:tgtEl>
                                          <p:spTgt spid="168448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684483">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684483">
                                            <p:txEl>
                                              <p:pRg st="4" end="4"/>
                                            </p:txEl>
                                          </p:spTgt>
                                        </p:tgtEl>
                                        <p:attrNameLst>
                                          <p:attrName>style.visibility</p:attrName>
                                        </p:attrNameLst>
                                      </p:cBhvr>
                                      <p:to>
                                        <p:strVal val="visible"/>
                                      </p:to>
                                    </p:set>
                                    <p:anim calcmode="lin" valueType="num">
                                      <p:cBhvr>
                                        <p:cTn id="27" dur="500" fill="hold"/>
                                        <p:tgtEl>
                                          <p:spTgt spid="168448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684483">
                                            <p:txEl>
                                              <p:pRg st="4" end="4"/>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nodeType="afterEffect">
                                  <p:stCondLst>
                                    <p:cond delay="0"/>
                                  </p:stCondLst>
                                  <p:childTnLst>
                                    <p:set>
                                      <p:cBhvr>
                                        <p:cTn id="31" dur="1" fill="hold">
                                          <p:stCondLst>
                                            <p:cond delay="0"/>
                                          </p:stCondLst>
                                        </p:cTn>
                                        <p:tgtEl>
                                          <p:spTgt spid="1684483">
                                            <p:txEl>
                                              <p:pRg st="5" end="5"/>
                                            </p:txEl>
                                          </p:spTgt>
                                        </p:tgtEl>
                                        <p:attrNameLst>
                                          <p:attrName>style.visibility</p:attrName>
                                        </p:attrNameLst>
                                      </p:cBhvr>
                                      <p:to>
                                        <p:strVal val="visible"/>
                                      </p:to>
                                    </p:set>
                                    <p:anim calcmode="lin" valueType="num">
                                      <p:cBhvr>
                                        <p:cTn id="32" dur="500" fill="hold"/>
                                        <p:tgtEl>
                                          <p:spTgt spid="168448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684483">
                                            <p:txEl>
                                              <p:pRg st="5" end="5"/>
                                            </p:txEl>
                                          </p:spTgt>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3000"/>
                            </p:stCondLst>
                            <p:childTnLst>
                              <p:par>
                                <p:cTn id="35" presetID="17" presetClass="entr" presetSubtype="10" fill="hold" nodeType="afterEffect">
                                  <p:stCondLst>
                                    <p:cond delay="0"/>
                                  </p:stCondLst>
                                  <p:childTnLst>
                                    <p:set>
                                      <p:cBhvr>
                                        <p:cTn id="36" dur="1" fill="hold">
                                          <p:stCondLst>
                                            <p:cond delay="0"/>
                                          </p:stCondLst>
                                        </p:cTn>
                                        <p:tgtEl>
                                          <p:spTgt spid="1684483">
                                            <p:txEl>
                                              <p:pRg st="6" end="6"/>
                                            </p:txEl>
                                          </p:spTgt>
                                        </p:tgtEl>
                                        <p:attrNameLst>
                                          <p:attrName>style.visibility</p:attrName>
                                        </p:attrNameLst>
                                      </p:cBhvr>
                                      <p:to>
                                        <p:strVal val="visible"/>
                                      </p:to>
                                    </p:set>
                                    <p:anim calcmode="lin" valueType="num">
                                      <p:cBhvr>
                                        <p:cTn id="37" dur="500" fill="hold"/>
                                        <p:tgtEl>
                                          <p:spTgt spid="168448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684483">
                                            <p:txEl>
                                              <p:pRg st="6" end="6"/>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3500"/>
                            </p:stCondLst>
                            <p:childTnLst>
                              <p:par>
                                <p:cTn id="40" presetID="17" presetClass="entr" presetSubtype="10" fill="hold" nodeType="afterEffect">
                                  <p:stCondLst>
                                    <p:cond delay="0"/>
                                  </p:stCondLst>
                                  <p:childTnLst>
                                    <p:set>
                                      <p:cBhvr>
                                        <p:cTn id="41" dur="1" fill="hold">
                                          <p:stCondLst>
                                            <p:cond delay="0"/>
                                          </p:stCondLst>
                                        </p:cTn>
                                        <p:tgtEl>
                                          <p:spTgt spid="1684483">
                                            <p:txEl>
                                              <p:pRg st="7" end="7"/>
                                            </p:txEl>
                                          </p:spTgt>
                                        </p:tgtEl>
                                        <p:attrNameLst>
                                          <p:attrName>style.visibility</p:attrName>
                                        </p:attrNameLst>
                                      </p:cBhvr>
                                      <p:to>
                                        <p:strVal val="visible"/>
                                      </p:to>
                                    </p:set>
                                    <p:anim calcmode="lin" valueType="num">
                                      <p:cBhvr>
                                        <p:cTn id="42" dur="500" fill="hold"/>
                                        <p:tgtEl>
                                          <p:spTgt spid="168448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684483">
                                            <p:txEl>
                                              <p:pRg st="7" end="7"/>
                                            </p:txEl>
                                          </p:spTgt>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4000"/>
                            </p:stCondLst>
                            <p:childTnLst>
                              <p:par>
                                <p:cTn id="45" presetID="17" presetClass="entr" presetSubtype="10" fill="hold" nodeType="afterEffect">
                                  <p:stCondLst>
                                    <p:cond delay="0"/>
                                  </p:stCondLst>
                                  <p:childTnLst>
                                    <p:set>
                                      <p:cBhvr>
                                        <p:cTn id="46" dur="1" fill="hold">
                                          <p:stCondLst>
                                            <p:cond delay="0"/>
                                          </p:stCondLst>
                                        </p:cTn>
                                        <p:tgtEl>
                                          <p:spTgt spid="1684483">
                                            <p:txEl>
                                              <p:pRg st="8" end="8"/>
                                            </p:txEl>
                                          </p:spTgt>
                                        </p:tgtEl>
                                        <p:attrNameLst>
                                          <p:attrName>style.visibility</p:attrName>
                                        </p:attrNameLst>
                                      </p:cBhvr>
                                      <p:to>
                                        <p:strVal val="visible"/>
                                      </p:to>
                                    </p:set>
                                    <p:anim calcmode="lin" valueType="num">
                                      <p:cBhvr>
                                        <p:cTn id="47" dur="500" fill="hold"/>
                                        <p:tgtEl>
                                          <p:spTgt spid="168448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168448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2194" name="Rectangle 2"/>
          <p:cNvSpPr>
            <a:spLocks noGrp="1" noChangeArrowheads="1"/>
          </p:cNvSpPr>
          <p:nvPr>
            <p:ph type="title"/>
          </p:nvPr>
        </p:nvSpPr>
        <p:spPr>
          <a:xfrm>
            <a:off x="827088" y="260350"/>
            <a:ext cx="6932612" cy="642938"/>
          </a:xfrm>
        </p:spPr>
        <p:txBody>
          <a:bodyPr/>
          <a:lstStyle/>
          <a:p>
            <a:r>
              <a:rPr lang="zh-CN" altLang="en-US" b="0" dirty="0"/>
              <a:t>回眸计算机的发展历程</a:t>
            </a:r>
            <a:r>
              <a:rPr lang="en-US" altLang="zh-CN" sz="2800" b="0" dirty="0">
                <a:latin typeface="华文琥珀" pitchFamily="2" charset="-122"/>
              </a:rPr>
              <a:t>---</a:t>
            </a:r>
            <a:r>
              <a:rPr lang="zh-CN" altLang="en-US" sz="2400" b="0" dirty="0">
                <a:latin typeface="华文琥珀" pitchFamily="2" charset="-122"/>
              </a:rPr>
              <a:t>国产机</a:t>
            </a:r>
          </a:p>
        </p:txBody>
      </p:sp>
      <p:sp>
        <p:nvSpPr>
          <p:cNvPr id="1672195" name="Rectangle 3"/>
          <p:cNvSpPr>
            <a:spLocks noGrp="1" noChangeArrowheads="1"/>
          </p:cNvSpPr>
          <p:nvPr>
            <p:ph type="body" sz="half" idx="1"/>
          </p:nvPr>
        </p:nvSpPr>
        <p:spPr>
          <a:xfrm>
            <a:off x="0" y="1196975"/>
            <a:ext cx="9144000" cy="4679950"/>
          </a:xfrm>
        </p:spPr>
        <p:txBody>
          <a:bodyPr/>
          <a:lstStyle/>
          <a:p>
            <a:r>
              <a:rPr lang="en-US" altLang="zh-CN" sz="2400" b="1">
                <a:latin typeface="黑体" pitchFamily="49" charset="-122"/>
              </a:rPr>
              <a:t>1956</a:t>
            </a:r>
            <a:r>
              <a:rPr lang="zh-CN" altLang="en-US" sz="2400" b="1">
                <a:latin typeface="黑体" pitchFamily="49" charset="-122"/>
              </a:rPr>
              <a:t>年起步，</a:t>
            </a:r>
            <a:r>
              <a:rPr lang="en-US" altLang="zh-CN" sz="2400" b="1">
                <a:latin typeface="黑体" pitchFamily="49" charset="-122"/>
              </a:rPr>
              <a:t>1958</a:t>
            </a:r>
            <a:r>
              <a:rPr lang="zh-CN" altLang="en-US" sz="2400" b="1">
                <a:latin typeface="黑体" pitchFamily="49" charset="-122"/>
              </a:rPr>
              <a:t>年首台电子管计算机</a:t>
            </a:r>
            <a:r>
              <a:rPr lang="en-US" altLang="zh-CN" sz="2400" b="1">
                <a:latin typeface="黑体" pitchFamily="49" charset="-122"/>
              </a:rPr>
              <a:t>DJS-1</a:t>
            </a:r>
            <a:r>
              <a:rPr lang="zh-CN" altLang="en-US" sz="2400" b="1">
                <a:latin typeface="黑体" pitchFamily="49" charset="-122"/>
              </a:rPr>
              <a:t>型试制成功。</a:t>
            </a:r>
          </a:p>
          <a:p>
            <a:r>
              <a:rPr lang="en-US" altLang="zh-CN" sz="2400" b="1">
                <a:latin typeface="黑体" pitchFamily="49" charset="-122"/>
              </a:rPr>
              <a:t>1964</a:t>
            </a:r>
            <a:r>
              <a:rPr lang="zh-CN" altLang="en-US" sz="2400" b="1">
                <a:latin typeface="黑体" pitchFamily="49" charset="-122"/>
              </a:rPr>
              <a:t>年，中国制成了首全晶体管电子计算机</a:t>
            </a:r>
            <a:r>
              <a:rPr lang="en-US" altLang="zh-CN" sz="2400" b="1">
                <a:latin typeface="黑体" pitchFamily="49" charset="-122"/>
              </a:rPr>
              <a:t>441</a:t>
            </a:r>
            <a:r>
              <a:rPr lang="en-US" altLang="zh-CN" sz="2400" b="1">
                <a:latin typeface="Arial"/>
              </a:rPr>
              <a:t>—</a:t>
            </a:r>
            <a:r>
              <a:rPr lang="en-US" altLang="zh-CN" sz="2400" b="1">
                <a:latin typeface="黑体" pitchFamily="49" charset="-122"/>
              </a:rPr>
              <a:t>B</a:t>
            </a:r>
            <a:r>
              <a:rPr lang="zh-CN" altLang="en-US" sz="2400" b="1">
                <a:latin typeface="黑体" pitchFamily="49" charset="-122"/>
              </a:rPr>
              <a:t>型。</a:t>
            </a:r>
          </a:p>
          <a:p>
            <a:r>
              <a:rPr lang="en-US" altLang="zh-CN" sz="2400" b="1">
                <a:latin typeface="黑体" pitchFamily="49" charset="-122"/>
              </a:rPr>
              <a:t>1974</a:t>
            </a:r>
            <a:r>
              <a:rPr lang="zh-CN" altLang="en-US" sz="2400" b="1">
                <a:latin typeface="黑体" pitchFamily="49" charset="-122"/>
              </a:rPr>
              <a:t>年起步研制微机：长城、东海、联想、方正等系列产品。</a:t>
            </a:r>
          </a:p>
          <a:p>
            <a:r>
              <a:rPr lang="en-US" altLang="zh-CN" sz="2400" b="1">
                <a:latin typeface="黑体" pitchFamily="49" charset="-122"/>
              </a:rPr>
              <a:t>1983</a:t>
            </a:r>
            <a:r>
              <a:rPr lang="zh-CN" altLang="en-US" sz="2400" b="1">
                <a:latin typeface="黑体" pitchFamily="49" charset="-122"/>
              </a:rPr>
              <a:t>年起步研制大、巨型机： </a:t>
            </a:r>
            <a:r>
              <a:rPr lang="zh-CN" altLang="en-US" sz="2400" b="1">
                <a:latin typeface="Arial"/>
              </a:rPr>
              <a:t>“</a:t>
            </a:r>
            <a:r>
              <a:rPr lang="zh-CN" altLang="en-US" sz="2400" b="1">
                <a:latin typeface="黑体" pitchFamily="49" charset="-122"/>
              </a:rPr>
              <a:t>银河</a:t>
            </a:r>
            <a:r>
              <a:rPr lang="zh-CN" altLang="en-US" sz="2400" b="1">
                <a:latin typeface="Arial"/>
              </a:rPr>
              <a:t>”</a:t>
            </a:r>
            <a:r>
              <a:rPr lang="zh-CN" altLang="en-US" sz="2400" b="1">
                <a:latin typeface="黑体" pitchFamily="49" charset="-122"/>
              </a:rPr>
              <a:t>和</a:t>
            </a:r>
            <a:r>
              <a:rPr lang="zh-CN" altLang="en-US" sz="2400" b="1">
                <a:latin typeface="Arial"/>
              </a:rPr>
              <a:t>“</a:t>
            </a:r>
            <a:r>
              <a:rPr lang="zh-CN" altLang="en-US" sz="2400" b="1">
                <a:latin typeface="黑体" pitchFamily="49" charset="-122"/>
              </a:rPr>
              <a:t>曙光</a:t>
            </a:r>
            <a:r>
              <a:rPr lang="zh-CN" altLang="en-US" sz="2400" b="1">
                <a:latin typeface="Arial"/>
              </a:rPr>
              <a:t>”</a:t>
            </a:r>
            <a:r>
              <a:rPr lang="zh-CN" altLang="en-US" sz="2400" b="1">
                <a:latin typeface="黑体" pitchFamily="49" charset="-122"/>
              </a:rPr>
              <a:t>等系列产品。</a:t>
            </a:r>
          </a:p>
          <a:p>
            <a:r>
              <a:rPr lang="en-US" altLang="zh-CN" sz="2400" b="1">
                <a:latin typeface="黑体" pitchFamily="49" charset="-122"/>
              </a:rPr>
              <a:t>2009</a:t>
            </a:r>
            <a:r>
              <a:rPr lang="zh-CN" altLang="en-US" sz="2400" b="1">
                <a:latin typeface="黑体" pitchFamily="49" charset="-122"/>
              </a:rPr>
              <a:t>年</a:t>
            </a:r>
            <a:r>
              <a:rPr lang="en-US" altLang="zh-CN" sz="2400" b="1">
                <a:latin typeface="黑体" pitchFamily="49" charset="-122"/>
              </a:rPr>
              <a:t>11</a:t>
            </a:r>
            <a:r>
              <a:rPr lang="zh-CN" altLang="en-US" sz="2400" b="1">
                <a:latin typeface="黑体" pitchFamily="49" charset="-122"/>
              </a:rPr>
              <a:t>月，</a:t>
            </a:r>
            <a:r>
              <a:rPr lang="zh-CN" altLang="en-US" sz="2400" b="1">
                <a:latin typeface="Arial"/>
              </a:rPr>
              <a:t>“</a:t>
            </a:r>
            <a:r>
              <a:rPr lang="zh-CN" altLang="en-US" sz="2400" b="1">
                <a:latin typeface="黑体" pitchFamily="49" charset="-122"/>
              </a:rPr>
              <a:t>天河一号</a:t>
            </a:r>
            <a:r>
              <a:rPr lang="zh-CN" altLang="en-US" sz="2400" b="1">
                <a:latin typeface="Arial"/>
              </a:rPr>
              <a:t>”</a:t>
            </a:r>
            <a:r>
              <a:rPr lang="zh-CN" altLang="en-US" sz="2400" b="1">
                <a:latin typeface="黑体" pitchFamily="49" charset="-122"/>
              </a:rPr>
              <a:t>是首次进入全球超级计算机</a:t>
            </a:r>
            <a:r>
              <a:rPr lang="en-US" altLang="zh-CN" sz="2400" b="1">
                <a:latin typeface="黑体" pitchFamily="49" charset="-122"/>
              </a:rPr>
              <a:t>500</a:t>
            </a:r>
            <a:r>
              <a:rPr lang="zh-CN" altLang="en-US" sz="2400" b="1">
                <a:latin typeface="黑体" pitchFamily="49" charset="-122"/>
              </a:rPr>
              <a:t>强排行榜。它是中国首台千万亿次超级计算机系统。 </a:t>
            </a:r>
          </a:p>
          <a:p>
            <a:r>
              <a:rPr lang="zh-CN" altLang="en-US" sz="2400" b="1">
                <a:latin typeface="黑体" pitchFamily="49" charset="-122"/>
              </a:rPr>
              <a:t>将于</a:t>
            </a:r>
            <a:r>
              <a:rPr lang="en-US" altLang="zh-CN" sz="2400" b="1">
                <a:latin typeface="黑体" pitchFamily="49" charset="-122"/>
              </a:rPr>
              <a:t>2010</a:t>
            </a:r>
            <a:r>
              <a:rPr lang="zh-CN" altLang="en-US" sz="2400" b="1">
                <a:latin typeface="黑体" pitchFamily="49" charset="-122"/>
              </a:rPr>
              <a:t>年问世的千万亿次高性能计算机</a:t>
            </a:r>
            <a:r>
              <a:rPr lang="zh-CN" altLang="en-US" sz="2400" b="1">
                <a:latin typeface="Arial"/>
              </a:rPr>
              <a:t>“</a:t>
            </a:r>
            <a:r>
              <a:rPr lang="zh-CN" altLang="en-US" sz="2400" b="1">
                <a:latin typeface="黑体" pitchFamily="49" charset="-122"/>
              </a:rPr>
              <a:t>曙光</a:t>
            </a:r>
            <a:r>
              <a:rPr lang="en-US" altLang="zh-CN" sz="2400" b="1">
                <a:latin typeface="黑体" pitchFamily="49" charset="-122"/>
              </a:rPr>
              <a:t>6000</a:t>
            </a:r>
            <a:r>
              <a:rPr lang="en-US" altLang="zh-CN" sz="2400" b="1">
                <a:latin typeface="Arial"/>
              </a:rPr>
              <a:t>”</a:t>
            </a:r>
            <a:r>
              <a:rPr lang="zh-CN" altLang="en-US" sz="2400" b="1">
                <a:latin typeface="黑体" pitchFamily="49" charset="-122"/>
              </a:rPr>
              <a:t>的研制工作目前正在顺利进行中，届时国产高性能计算机将实现两大突破：一是国产</a:t>
            </a:r>
            <a:r>
              <a:rPr lang="en-US" altLang="zh-CN" sz="2400" b="1">
                <a:latin typeface="黑体" pitchFamily="49" charset="-122"/>
              </a:rPr>
              <a:t>CPU</a:t>
            </a:r>
            <a:r>
              <a:rPr lang="zh-CN" altLang="en-US" sz="2400" b="1">
                <a:latin typeface="黑体" pitchFamily="49" charset="-122"/>
              </a:rPr>
              <a:t>的应用；二是高性能计算机现有的集群体系结构将在千万亿次时代实现突破。</a:t>
            </a:r>
          </a:p>
        </p:txBody>
      </p:sp>
    </p:spTree>
    <p:extLst>
      <p:ext uri="{BB962C8B-B14F-4D97-AF65-F5344CB8AC3E}">
        <p14:creationId xmlns:p14="http://schemas.microsoft.com/office/powerpoint/2010/main" val="34898616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72195">
                                            <p:txEl>
                                              <p:pRg st="0" end="0"/>
                                            </p:txEl>
                                          </p:spTgt>
                                        </p:tgtEl>
                                        <p:attrNameLst>
                                          <p:attrName>style.visibility</p:attrName>
                                        </p:attrNameLst>
                                      </p:cBhvr>
                                      <p:to>
                                        <p:strVal val="visible"/>
                                      </p:to>
                                    </p:set>
                                    <p:animEffect transition="in" filter="wipe(left)">
                                      <p:cBhvr>
                                        <p:cTn id="7" dur="500"/>
                                        <p:tgtEl>
                                          <p:spTgt spid="1672195">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672195">
                                            <p:txEl>
                                              <p:pRg st="1" end="1"/>
                                            </p:txEl>
                                          </p:spTgt>
                                        </p:tgtEl>
                                        <p:attrNameLst>
                                          <p:attrName>style.visibility</p:attrName>
                                        </p:attrNameLst>
                                      </p:cBhvr>
                                      <p:to>
                                        <p:strVal val="visible"/>
                                      </p:to>
                                    </p:set>
                                    <p:animEffect transition="in" filter="wipe(left)">
                                      <p:cBhvr>
                                        <p:cTn id="11" dur="500"/>
                                        <p:tgtEl>
                                          <p:spTgt spid="1672195">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72195">
                                            <p:txEl>
                                              <p:pRg st="2" end="2"/>
                                            </p:txEl>
                                          </p:spTgt>
                                        </p:tgtEl>
                                        <p:attrNameLst>
                                          <p:attrName>style.visibility</p:attrName>
                                        </p:attrNameLst>
                                      </p:cBhvr>
                                      <p:to>
                                        <p:strVal val="visible"/>
                                      </p:to>
                                    </p:set>
                                    <p:animEffect transition="in" filter="wipe(left)">
                                      <p:cBhvr>
                                        <p:cTn id="15" dur="500"/>
                                        <p:tgtEl>
                                          <p:spTgt spid="1672195">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72195">
                                            <p:txEl>
                                              <p:pRg st="3" end="3"/>
                                            </p:txEl>
                                          </p:spTgt>
                                        </p:tgtEl>
                                        <p:attrNameLst>
                                          <p:attrName>style.visibility</p:attrName>
                                        </p:attrNameLst>
                                      </p:cBhvr>
                                      <p:to>
                                        <p:strVal val="visible"/>
                                      </p:to>
                                    </p:set>
                                    <p:animEffect transition="in" filter="wipe(left)">
                                      <p:cBhvr>
                                        <p:cTn id="19" dur="500"/>
                                        <p:tgtEl>
                                          <p:spTgt spid="1672195">
                                            <p:txEl>
                                              <p:pRg st="3" end="3"/>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72195">
                                            <p:txEl>
                                              <p:pRg st="4" end="4"/>
                                            </p:txEl>
                                          </p:spTgt>
                                        </p:tgtEl>
                                        <p:attrNameLst>
                                          <p:attrName>style.visibility</p:attrName>
                                        </p:attrNameLst>
                                      </p:cBhvr>
                                      <p:to>
                                        <p:strVal val="visible"/>
                                      </p:to>
                                    </p:set>
                                    <p:animEffect transition="in" filter="wipe(left)">
                                      <p:cBhvr>
                                        <p:cTn id="23" dur="500"/>
                                        <p:tgtEl>
                                          <p:spTgt spid="1672195">
                                            <p:txEl>
                                              <p:pRg st="4" end="4"/>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72195">
                                            <p:txEl>
                                              <p:pRg st="5" end="5"/>
                                            </p:txEl>
                                          </p:spTgt>
                                        </p:tgtEl>
                                        <p:attrNameLst>
                                          <p:attrName>style.visibility</p:attrName>
                                        </p:attrNameLst>
                                      </p:cBhvr>
                                      <p:to>
                                        <p:strVal val="visible"/>
                                      </p:to>
                                    </p:set>
                                    <p:animEffect transition="in" filter="wipe(left)">
                                      <p:cBhvr>
                                        <p:cTn id="27" dur="500"/>
                                        <p:tgtEl>
                                          <p:spTgt spid="1672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3218" name="Rectangle 2"/>
          <p:cNvSpPr>
            <a:spLocks noGrp="1" noChangeArrowheads="1"/>
          </p:cNvSpPr>
          <p:nvPr>
            <p:ph type="title"/>
          </p:nvPr>
        </p:nvSpPr>
        <p:spPr>
          <a:xfrm>
            <a:off x="1042988" y="260350"/>
            <a:ext cx="6697662" cy="642938"/>
          </a:xfrm>
        </p:spPr>
        <p:txBody>
          <a:bodyPr/>
          <a:lstStyle/>
          <a:p>
            <a:r>
              <a:rPr lang="zh-CN" altLang="en-US" b="0" dirty="0"/>
              <a:t>回眸计算机的发展历程</a:t>
            </a:r>
            <a:r>
              <a:rPr lang="en-US" altLang="zh-CN" sz="2800" b="0" dirty="0">
                <a:latin typeface="华文琥珀" pitchFamily="2" charset="-122"/>
              </a:rPr>
              <a:t>---</a:t>
            </a:r>
            <a:r>
              <a:rPr lang="zh-CN" altLang="en-US" sz="2800" b="0" dirty="0">
                <a:latin typeface="华文琥珀" pitchFamily="2" charset="-122"/>
              </a:rPr>
              <a:t>趋势</a:t>
            </a:r>
          </a:p>
        </p:txBody>
      </p:sp>
      <p:sp>
        <p:nvSpPr>
          <p:cNvPr id="1673219" name="Rectangle 3"/>
          <p:cNvSpPr>
            <a:spLocks noGrp="1" noChangeArrowheads="1"/>
          </p:cNvSpPr>
          <p:nvPr>
            <p:ph type="body" sz="half" idx="1"/>
          </p:nvPr>
        </p:nvSpPr>
        <p:spPr>
          <a:xfrm>
            <a:off x="179388" y="1196975"/>
            <a:ext cx="8785225" cy="4752975"/>
          </a:xfrm>
        </p:spPr>
        <p:txBody>
          <a:bodyPr/>
          <a:lstStyle/>
          <a:p>
            <a:pPr>
              <a:lnSpc>
                <a:spcPct val="90000"/>
              </a:lnSpc>
            </a:pPr>
            <a:r>
              <a:rPr lang="zh-CN" altLang="en-US" sz="2200" b="1" dirty="0" smtClean="0"/>
              <a:t>计算机的发展趋势：</a:t>
            </a:r>
            <a:endParaRPr lang="en-US" altLang="zh-CN" sz="2200" b="1" dirty="0" smtClean="0"/>
          </a:p>
          <a:p>
            <a:pPr lvl="1">
              <a:lnSpc>
                <a:spcPct val="90000"/>
              </a:lnSpc>
            </a:pPr>
            <a:r>
              <a:rPr lang="zh-CN" altLang="en-US" sz="1800" b="1" dirty="0" smtClean="0">
                <a:solidFill>
                  <a:srgbClr val="FF0000"/>
                </a:solidFill>
              </a:rPr>
              <a:t>巨型化：由</a:t>
            </a:r>
            <a:r>
              <a:rPr lang="zh-CN" altLang="en-US" sz="1800" b="1" dirty="0">
                <a:solidFill>
                  <a:srgbClr val="FF0000"/>
                </a:solidFill>
              </a:rPr>
              <a:t>大到巨</a:t>
            </a:r>
          </a:p>
          <a:p>
            <a:pPr lvl="2">
              <a:lnSpc>
                <a:spcPct val="90000"/>
              </a:lnSpc>
            </a:pPr>
            <a:r>
              <a:rPr lang="zh-CN" altLang="en-US" sz="1700" b="1" dirty="0"/>
              <a:t>追求高速度、高容量、高性能</a:t>
            </a:r>
          </a:p>
          <a:p>
            <a:pPr lvl="1">
              <a:lnSpc>
                <a:spcPct val="90000"/>
              </a:lnSpc>
            </a:pPr>
            <a:r>
              <a:rPr lang="zh-CN" altLang="en-US" sz="1800" b="1" dirty="0" smtClean="0">
                <a:solidFill>
                  <a:srgbClr val="FF0000"/>
                </a:solidFill>
              </a:rPr>
              <a:t>微型化：由</a:t>
            </a:r>
            <a:r>
              <a:rPr lang="zh-CN" altLang="en-US" sz="1800" b="1" dirty="0">
                <a:solidFill>
                  <a:srgbClr val="FF0000"/>
                </a:solidFill>
              </a:rPr>
              <a:t>小到微</a:t>
            </a:r>
          </a:p>
          <a:p>
            <a:pPr lvl="2">
              <a:lnSpc>
                <a:spcPct val="90000"/>
              </a:lnSpc>
            </a:pPr>
            <a:r>
              <a:rPr lang="zh-CN" altLang="en-US" sz="1700" b="1" dirty="0"/>
              <a:t>追求微型化，包括台式、便携式、笔记本式乃至掌上型，使用方便，价格低廉</a:t>
            </a:r>
          </a:p>
          <a:p>
            <a:pPr lvl="1">
              <a:lnSpc>
                <a:spcPct val="90000"/>
              </a:lnSpc>
            </a:pPr>
            <a:r>
              <a:rPr lang="zh-CN" altLang="en-US" sz="1800" b="1" dirty="0" smtClean="0">
                <a:solidFill>
                  <a:srgbClr val="FF0000"/>
                </a:solidFill>
              </a:rPr>
              <a:t>网络化：互联和共享</a:t>
            </a:r>
            <a:endParaRPr lang="zh-CN" altLang="en-US" sz="1800" b="1" dirty="0">
              <a:solidFill>
                <a:srgbClr val="FF0000"/>
              </a:solidFill>
            </a:endParaRPr>
          </a:p>
          <a:p>
            <a:pPr lvl="1">
              <a:lnSpc>
                <a:spcPct val="90000"/>
              </a:lnSpc>
            </a:pPr>
            <a:r>
              <a:rPr lang="zh-CN" altLang="en-US" sz="1800" b="1" dirty="0" smtClean="0">
                <a:solidFill>
                  <a:srgbClr val="FF0000"/>
                </a:solidFill>
              </a:rPr>
              <a:t>智能化</a:t>
            </a:r>
            <a:endParaRPr lang="zh-CN" altLang="en-US" sz="1800" b="1" dirty="0">
              <a:solidFill>
                <a:srgbClr val="FF0000"/>
              </a:solidFill>
              <a:latin typeface="楷体_GB2312" pitchFamily="49" charset="-122"/>
              <a:ea typeface="楷体_GB2312" pitchFamily="49" charset="-122"/>
            </a:endParaRPr>
          </a:p>
          <a:p>
            <a:pPr>
              <a:lnSpc>
                <a:spcPct val="90000"/>
              </a:lnSpc>
            </a:pPr>
            <a:endParaRPr lang="zh-CN" altLang="en-US" sz="2200" b="1" dirty="0">
              <a:latin typeface="楷体_GB2312" pitchFamily="49" charset="-122"/>
              <a:ea typeface="楷体_GB2312" pitchFamily="49" charset="-122"/>
            </a:endParaRPr>
          </a:p>
          <a:p>
            <a:pPr>
              <a:lnSpc>
                <a:spcPct val="90000"/>
              </a:lnSpc>
              <a:buFont typeface="Wingdings" pitchFamily="2" charset="2"/>
              <a:buNone/>
            </a:pPr>
            <a:r>
              <a:rPr lang="zh-CN" altLang="en-US" sz="2200" b="1" dirty="0">
                <a:latin typeface="楷体_GB2312" pitchFamily="49" charset="-122"/>
                <a:ea typeface="楷体_GB2312" pitchFamily="49" charset="-122"/>
              </a:rPr>
              <a:t>      展望未来，计算机的发展必然要经历很多新的突破。从目前的发展趋势来看，未来的计算机将是微电子技术、光学技术、超导技术和电子仿生技术相互结合的产物。在不久的将来，超导计算机、神经网络计算机等全新的计算机也会诞生。届时计算机将发展到一个更高、更先进的水平。   </a:t>
            </a:r>
          </a:p>
        </p:txBody>
      </p:sp>
    </p:spTree>
    <p:extLst>
      <p:ext uri="{BB962C8B-B14F-4D97-AF65-F5344CB8AC3E}">
        <p14:creationId xmlns:p14="http://schemas.microsoft.com/office/powerpoint/2010/main" val="1744732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673219">
                                            <p:txEl>
                                              <p:pRg st="1" end="1"/>
                                            </p:txEl>
                                          </p:spTgt>
                                        </p:tgtEl>
                                        <p:attrNameLst>
                                          <p:attrName>style.visibility</p:attrName>
                                        </p:attrNameLst>
                                      </p:cBhvr>
                                      <p:to>
                                        <p:strVal val="visible"/>
                                      </p:to>
                                    </p:set>
                                    <p:anim calcmode="lin" valueType="num">
                                      <p:cBhvr>
                                        <p:cTn id="7" dur="1000" fill="hold"/>
                                        <p:tgtEl>
                                          <p:spTgt spid="1673219">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167321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673219">
                                            <p:txEl>
                                              <p:pRg st="1" end="1"/>
                                            </p:txEl>
                                          </p:spTgt>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673219">
                                            <p:txEl>
                                              <p:pRg st="0" end="0"/>
                                            </p:txEl>
                                          </p:spTgt>
                                        </p:tgtEl>
                                        <p:attrNameLst>
                                          <p:attrName>style.visibility</p:attrName>
                                        </p:attrNameLst>
                                      </p:cBhvr>
                                      <p:to>
                                        <p:strVal val="visible"/>
                                      </p:to>
                                    </p:set>
                                    <p:anim calcmode="lin" valueType="num">
                                      <p:cBhvr>
                                        <p:cTn id="13" dur="1000" fill="hold"/>
                                        <p:tgtEl>
                                          <p:spTgt spid="1673219">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673219">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673219">
                                            <p:txEl>
                                              <p:pRg st="0" end="0"/>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673219">
                                            <p:txEl>
                                              <p:pRg st="2" end="2"/>
                                            </p:txEl>
                                          </p:spTgt>
                                        </p:tgtEl>
                                        <p:attrNameLst>
                                          <p:attrName>style.visibility</p:attrName>
                                        </p:attrNameLst>
                                      </p:cBhvr>
                                      <p:to>
                                        <p:strVal val="visible"/>
                                      </p:to>
                                    </p:set>
                                    <p:anim calcmode="lin" valueType="num">
                                      <p:cBhvr>
                                        <p:cTn id="19" dur="1000" fill="hold"/>
                                        <p:tgtEl>
                                          <p:spTgt spid="1673219">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673219">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673219">
                                            <p:txEl>
                                              <p:pRg st="2" end="2"/>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673219">
                                            <p:txEl>
                                              <p:pRg st="3" end="3"/>
                                            </p:txEl>
                                          </p:spTgt>
                                        </p:tgtEl>
                                        <p:attrNameLst>
                                          <p:attrName>style.visibility</p:attrName>
                                        </p:attrNameLst>
                                      </p:cBhvr>
                                      <p:to>
                                        <p:strVal val="visible"/>
                                      </p:to>
                                    </p:set>
                                    <p:anim calcmode="lin" valueType="num">
                                      <p:cBhvr>
                                        <p:cTn id="25" dur="1000" fill="hold"/>
                                        <p:tgtEl>
                                          <p:spTgt spid="1673219">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1673219">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673219">
                                            <p:txEl>
                                              <p:pRg st="3" end="3"/>
                                            </p:txEl>
                                          </p:spTgt>
                                        </p:tgtEl>
                                      </p:cBhvr>
                                    </p:animEffect>
                                  </p:child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673219">
                                            <p:txEl>
                                              <p:pRg st="4" end="4"/>
                                            </p:txEl>
                                          </p:spTgt>
                                        </p:tgtEl>
                                        <p:attrNameLst>
                                          <p:attrName>style.visibility</p:attrName>
                                        </p:attrNameLst>
                                      </p:cBhvr>
                                      <p:to>
                                        <p:strVal val="visible"/>
                                      </p:to>
                                    </p:set>
                                    <p:anim calcmode="lin" valueType="num">
                                      <p:cBhvr>
                                        <p:cTn id="31" dur="1000" fill="hold"/>
                                        <p:tgtEl>
                                          <p:spTgt spid="1673219">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1673219">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673219">
                                            <p:txEl>
                                              <p:pRg st="4" end="4"/>
                                            </p:txEl>
                                          </p:spTgt>
                                        </p:tgtEl>
                                      </p:cBhvr>
                                    </p:animEffect>
                                  </p:childTnLst>
                                </p:cTn>
                              </p:par>
                            </p:childTnLst>
                          </p:cTn>
                        </p:par>
                        <p:par>
                          <p:cTn id="34" fill="hold" nodeType="afterGroup">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673219">
                                            <p:txEl>
                                              <p:pRg st="5" end="5"/>
                                            </p:txEl>
                                          </p:spTgt>
                                        </p:tgtEl>
                                        <p:attrNameLst>
                                          <p:attrName>style.visibility</p:attrName>
                                        </p:attrNameLst>
                                      </p:cBhvr>
                                      <p:to>
                                        <p:strVal val="visible"/>
                                      </p:to>
                                    </p:set>
                                    <p:anim calcmode="lin" valueType="num">
                                      <p:cBhvr>
                                        <p:cTn id="37" dur="1000" fill="hold"/>
                                        <p:tgtEl>
                                          <p:spTgt spid="1673219">
                                            <p:txEl>
                                              <p:pRg st="5" end="5"/>
                                            </p:txEl>
                                          </p:spTgt>
                                        </p:tgtEl>
                                        <p:attrNameLst>
                                          <p:attrName>ppt_w</p:attrName>
                                        </p:attrNameLst>
                                      </p:cBhvr>
                                      <p:tavLst>
                                        <p:tav tm="0">
                                          <p:val>
                                            <p:strVal val="#ppt_w+.3"/>
                                          </p:val>
                                        </p:tav>
                                        <p:tav tm="100000">
                                          <p:val>
                                            <p:strVal val="#ppt_w"/>
                                          </p:val>
                                        </p:tav>
                                      </p:tavLst>
                                    </p:anim>
                                    <p:anim calcmode="lin" valueType="num">
                                      <p:cBhvr>
                                        <p:cTn id="38" dur="1000" fill="hold"/>
                                        <p:tgtEl>
                                          <p:spTgt spid="1673219">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1673219">
                                            <p:txEl>
                                              <p:pRg st="5" end="5"/>
                                            </p:txEl>
                                          </p:spTgt>
                                        </p:tgtEl>
                                      </p:cBhvr>
                                    </p:animEffect>
                                  </p:childTnLst>
                                </p:cTn>
                              </p:par>
                            </p:childTnLst>
                          </p:cTn>
                        </p:par>
                        <p:par>
                          <p:cTn id="40" fill="hold" nodeType="afterGroup">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1673219">
                                            <p:txEl>
                                              <p:pRg st="6" end="6"/>
                                            </p:txEl>
                                          </p:spTgt>
                                        </p:tgtEl>
                                        <p:attrNameLst>
                                          <p:attrName>style.visibility</p:attrName>
                                        </p:attrNameLst>
                                      </p:cBhvr>
                                      <p:to>
                                        <p:strVal val="visible"/>
                                      </p:to>
                                    </p:set>
                                    <p:anim calcmode="lin" valueType="num">
                                      <p:cBhvr>
                                        <p:cTn id="43" dur="1000" fill="hold"/>
                                        <p:tgtEl>
                                          <p:spTgt spid="1673219">
                                            <p:txEl>
                                              <p:pRg st="6" end="6"/>
                                            </p:txEl>
                                          </p:spTgt>
                                        </p:tgtEl>
                                        <p:attrNameLst>
                                          <p:attrName>ppt_w</p:attrName>
                                        </p:attrNameLst>
                                      </p:cBhvr>
                                      <p:tavLst>
                                        <p:tav tm="0">
                                          <p:val>
                                            <p:strVal val="#ppt_w+.3"/>
                                          </p:val>
                                        </p:tav>
                                        <p:tav tm="100000">
                                          <p:val>
                                            <p:strVal val="#ppt_w"/>
                                          </p:val>
                                        </p:tav>
                                      </p:tavLst>
                                    </p:anim>
                                    <p:anim calcmode="lin" valueType="num">
                                      <p:cBhvr>
                                        <p:cTn id="44" dur="1000" fill="hold"/>
                                        <p:tgtEl>
                                          <p:spTgt spid="1673219">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1673219">
                                            <p:txEl>
                                              <p:pRg st="6" end="6"/>
                                            </p:txEl>
                                          </p:spTgt>
                                        </p:tgtEl>
                                      </p:cBhvr>
                                    </p:animEffect>
                                  </p:childTnLst>
                                </p:cTn>
                              </p:par>
                            </p:childTnLst>
                          </p:cTn>
                        </p:par>
                        <p:par>
                          <p:cTn id="46" fill="hold" nodeType="afterGroup">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1673219">
                                            <p:txEl>
                                              <p:pRg st="8" end="8"/>
                                            </p:txEl>
                                          </p:spTgt>
                                        </p:tgtEl>
                                        <p:attrNameLst>
                                          <p:attrName>style.visibility</p:attrName>
                                        </p:attrNameLst>
                                      </p:cBhvr>
                                      <p:to>
                                        <p:strVal val="visible"/>
                                      </p:to>
                                    </p:set>
                                    <p:anim calcmode="lin" valueType="num">
                                      <p:cBhvr>
                                        <p:cTn id="49" dur="1000" fill="hold"/>
                                        <p:tgtEl>
                                          <p:spTgt spid="1673219">
                                            <p:txEl>
                                              <p:pRg st="8" end="8"/>
                                            </p:txEl>
                                          </p:spTgt>
                                        </p:tgtEl>
                                        <p:attrNameLst>
                                          <p:attrName>ppt_w</p:attrName>
                                        </p:attrNameLst>
                                      </p:cBhvr>
                                      <p:tavLst>
                                        <p:tav tm="0">
                                          <p:val>
                                            <p:strVal val="#ppt_w+.3"/>
                                          </p:val>
                                        </p:tav>
                                        <p:tav tm="100000">
                                          <p:val>
                                            <p:strVal val="#ppt_w"/>
                                          </p:val>
                                        </p:tav>
                                      </p:tavLst>
                                    </p:anim>
                                    <p:anim calcmode="lin" valueType="num">
                                      <p:cBhvr>
                                        <p:cTn id="50" dur="1000" fill="hold"/>
                                        <p:tgtEl>
                                          <p:spTgt spid="1673219">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1673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76144B53-F5CE-400F-A63C-1138C996898D}" type="slidenum">
              <a:rPr lang="en-US" altLang="zh-CN"/>
              <a:pPr/>
              <a:t>43</a:t>
            </a:fld>
            <a:endParaRPr lang="en-US" altLang="zh-CN"/>
          </a:p>
        </p:txBody>
      </p:sp>
      <p:sp>
        <p:nvSpPr>
          <p:cNvPr id="1671170" name="Rectangle 2"/>
          <p:cNvSpPr>
            <a:spLocks noGrp="1" noChangeArrowheads="1"/>
          </p:cNvSpPr>
          <p:nvPr>
            <p:ph type="subTitle" idx="1"/>
          </p:nvPr>
        </p:nvSpPr>
        <p:spPr>
          <a:xfrm>
            <a:off x="468313" y="2781300"/>
            <a:ext cx="6840537" cy="2879725"/>
          </a:xfrm>
        </p:spPr>
        <p:txBody>
          <a:bodyPr/>
          <a:lstStyle/>
          <a:p>
            <a:pPr algn="l">
              <a:lnSpc>
                <a:spcPct val="90000"/>
              </a:lnSpc>
              <a:buFont typeface="Wingdings" pitchFamily="2" charset="2"/>
              <a:buChar char="l"/>
            </a:pPr>
            <a:r>
              <a:rPr lang="zh-CN" altLang="en-US" sz="2800" b="1" dirty="0"/>
              <a:t>导引</a:t>
            </a:r>
            <a:r>
              <a:rPr lang="zh-CN" altLang="en-US" sz="2800" b="1" dirty="0" smtClean="0"/>
              <a:t>问题</a:t>
            </a:r>
            <a:r>
              <a:rPr lang="zh-CN" altLang="en-US" sz="2800" b="1" dirty="0"/>
              <a:t>与关键字</a:t>
            </a:r>
            <a:r>
              <a:rPr lang="en-US" sz="2800" dirty="0"/>
              <a:t> </a:t>
            </a:r>
            <a:endParaRPr lang="zh-CN" altLang="en-US" sz="2800" dirty="0"/>
          </a:p>
          <a:p>
            <a:pPr algn="l">
              <a:lnSpc>
                <a:spcPct val="90000"/>
              </a:lnSpc>
              <a:buFont typeface="Wingdings" pitchFamily="2" charset="2"/>
              <a:buChar char="l"/>
            </a:pPr>
            <a:r>
              <a:rPr lang="zh-CN" altLang="en-US" sz="2800" b="1" dirty="0"/>
              <a:t>信息技术</a:t>
            </a:r>
          </a:p>
          <a:p>
            <a:pPr algn="l">
              <a:lnSpc>
                <a:spcPct val="90000"/>
              </a:lnSpc>
              <a:buFont typeface="Wingdings" pitchFamily="2" charset="2"/>
              <a:buChar char="l"/>
            </a:pPr>
            <a:r>
              <a:rPr lang="zh-CN" altLang="en-US" sz="2800" b="1" dirty="0"/>
              <a:t>什么是计算机</a:t>
            </a:r>
          </a:p>
          <a:p>
            <a:pPr algn="l">
              <a:lnSpc>
                <a:spcPct val="90000"/>
              </a:lnSpc>
              <a:buFont typeface="Wingdings" pitchFamily="2" charset="2"/>
              <a:buChar char="l"/>
            </a:pPr>
            <a:r>
              <a:rPr lang="zh-CN" altLang="en-US" sz="2800" b="1" dirty="0"/>
              <a:t>计算机能做什么</a:t>
            </a:r>
          </a:p>
          <a:p>
            <a:pPr algn="l">
              <a:lnSpc>
                <a:spcPct val="90000"/>
              </a:lnSpc>
              <a:buFont typeface="Wingdings" pitchFamily="2" charset="2"/>
              <a:buChar char="l"/>
            </a:pPr>
            <a:r>
              <a:rPr lang="zh-CN" altLang="en-US" sz="2800" b="1" dirty="0" smtClean="0"/>
              <a:t>计算机</a:t>
            </a:r>
            <a:r>
              <a:rPr lang="zh-CN" altLang="en-US" sz="2800" b="1" dirty="0"/>
              <a:t>的发展历程</a:t>
            </a:r>
          </a:p>
          <a:p>
            <a:pPr algn="l">
              <a:lnSpc>
                <a:spcPct val="90000"/>
              </a:lnSpc>
              <a:buFont typeface="Wingdings" pitchFamily="2" charset="2"/>
              <a:buChar char="l"/>
            </a:pPr>
            <a:r>
              <a:rPr lang="zh-CN" altLang="en-US" sz="2800" b="1" dirty="0">
                <a:solidFill>
                  <a:schemeClr val="accent2"/>
                </a:solidFill>
              </a:rPr>
              <a:t>浅谈计算思维</a:t>
            </a:r>
          </a:p>
        </p:txBody>
      </p:sp>
      <p:sp>
        <p:nvSpPr>
          <p:cNvPr id="1671171" name="Text Box 3" descr="OOOPIC_vipvip_20080918214459585784a2fb4d9263105"/>
          <p:cNvSpPr txBox="1">
            <a:spLocks noChangeArrowheads="1"/>
          </p:cNvSpPr>
          <p:nvPr/>
        </p:nvSpPr>
        <p:spPr bwMode="auto">
          <a:xfrm>
            <a:off x="2879725" y="649288"/>
            <a:ext cx="6264275" cy="1555750"/>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zh-CN" altLang="en-US" sz="4800" dirty="0" smtClean="0">
                <a:solidFill>
                  <a:schemeClr val="tx2"/>
                </a:solidFill>
                <a:latin typeface="华文琥珀" pitchFamily="2" charset="-122"/>
                <a:ea typeface="华文琥珀" pitchFamily="2" charset="-122"/>
              </a:rPr>
              <a:t>第</a:t>
            </a:r>
            <a:r>
              <a:rPr lang="en-US" altLang="zh-CN" sz="4800" dirty="0" smtClean="0">
                <a:solidFill>
                  <a:schemeClr val="tx2"/>
                </a:solidFill>
                <a:latin typeface="华文琥珀" pitchFamily="2" charset="-122"/>
                <a:ea typeface="华文琥珀" pitchFamily="2" charset="-122"/>
              </a:rPr>
              <a:t>1</a:t>
            </a:r>
            <a:r>
              <a:rPr lang="zh-CN" altLang="en-US" sz="4800" dirty="0" smtClean="0">
                <a:solidFill>
                  <a:schemeClr val="tx2"/>
                </a:solidFill>
                <a:latin typeface="华文琥珀" pitchFamily="2" charset="-122"/>
                <a:ea typeface="华文琥珀" pitchFamily="2" charset="-122"/>
              </a:rPr>
              <a:t>章 </a:t>
            </a:r>
            <a:endParaRPr lang="zh-CN" altLang="en-US" sz="4800" dirty="0">
              <a:solidFill>
                <a:schemeClr val="tx2"/>
              </a:solidFill>
              <a:latin typeface="华文琥珀" pitchFamily="2" charset="-122"/>
              <a:ea typeface="华文琥珀" pitchFamily="2" charset="-122"/>
            </a:endParaRPr>
          </a:p>
          <a:p>
            <a:r>
              <a:rPr lang="zh-CN" altLang="en-US" sz="4800" dirty="0" smtClean="0">
                <a:solidFill>
                  <a:schemeClr val="tx2"/>
                </a:solidFill>
                <a:latin typeface="华文琥珀" pitchFamily="2" charset="-122"/>
                <a:ea typeface="华文琥珀" pitchFamily="2" charset="-122"/>
              </a:rPr>
              <a:t>计算机概述</a:t>
            </a:r>
            <a:endParaRPr lang="zh-CN" altLang="en-US" sz="4800" dirty="0">
              <a:solidFill>
                <a:schemeClr val="tx2"/>
              </a:solidFill>
              <a:latin typeface="华文琥珀" pitchFamily="2" charset="-122"/>
              <a:ea typeface="华文琥珀" pitchFamily="2" charset="-122"/>
            </a:endParaRPr>
          </a:p>
        </p:txBody>
      </p:sp>
    </p:spTree>
    <p:extLst>
      <p:ext uri="{BB962C8B-B14F-4D97-AF65-F5344CB8AC3E}">
        <p14:creationId xmlns:p14="http://schemas.microsoft.com/office/powerpoint/2010/main" val="249180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671170">
                                            <p:txEl>
                                              <p:pRg st="5" end="5"/>
                                            </p:txEl>
                                          </p:spTgt>
                                        </p:tgtEl>
                                        <p:attrNameLst>
                                          <p:attrName>ppt_x</p:attrName>
                                          <p:attrName>ppt_y</p:attrName>
                                        </p:attrNameLst>
                                      </p:cBhvr>
                                    </p:animMotion>
                                    <p:animRot by="1500000">
                                      <p:cBhvr>
                                        <p:cTn id="7" dur="125" fill="hold">
                                          <p:stCondLst>
                                            <p:cond delay="0"/>
                                          </p:stCondLst>
                                        </p:cTn>
                                        <p:tgtEl>
                                          <p:spTgt spid="1671170">
                                            <p:txEl>
                                              <p:pRg st="5" end="5"/>
                                            </p:txEl>
                                          </p:spTgt>
                                        </p:tgtEl>
                                        <p:attrNameLst>
                                          <p:attrName>r</p:attrName>
                                        </p:attrNameLst>
                                      </p:cBhvr>
                                    </p:animRot>
                                    <p:animRot by="-1500000">
                                      <p:cBhvr>
                                        <p:cTn id="8" dur="125" fill="hold">
                                          <p:stCondLst>
                                            <p:cond delay="125"/>
                                          </p:stCondLst>
                                        </p:cTn>
                                        <p:tgtEl>
                                          <p:spTgt spid="1671170">
                                            <p:txEl>
                                              <p:pRg st="5" end="5"/>
                                            </p:txEl>
                                          </p:spTgt>
                                        </p:tgtEl>
                                        <p:attrNameLst>
                                          <p:attrName>r</p:attrName>
                                        </p:attrNameLst>
                                      </p:cBhvr>
                                    </p:animRot>
                                    <p:animRot by="-1500000">
                                      <p:cBhvr>
                                        <p:cTn id="9" dur="125" fill="hold">
                                          <p:stCondLst>
                                            <p:cond delay="250"/>
                                          </p:stCondLst>
                                        </p:cTn>
                                        <p:tgtEl>
                                          <p:spTgt spid="1671170">
                                            <p:txEl>
                                              <p:pRg st="5" end="5"/>
                                            </p:txEl>
                                          </p:spTgt>
                                        </p:tgtEl>
                                        <p:attrNameLst>
                                          <p:attrName>r</p:attrName>
                                        </p:attrNameLst>
                                      </p:cBhvr>
                                    </p:animRot>
                                    <p:animRot by="1500000">
                                      <p:cBhvr>
                                        <p:cTn id="10" dur="125" fill="hold">
                                          <p:stCondLst>
                                            <p:cond delay="375"/>
                                          </p:stCondLst>
                                        </p:cTn>
                                        <p:tgtEl>
                                          <p:spTgt spid="1671170">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3410" name="Rectangle 2"/>
          <p:cNvSpPr>
            <a:spLocks noGrp="1" noChangeArrowheads="1"/>
          </p:cNvSpPr>
          <p:nvPr>
            <p:ph type="title"/>
          </p:nvPr>
        </p:nvSpPr>
        <p:spPr>
          <a:xfrm>
            <a:off x="1619250" y="0"/>
            <a:ext cx="6083300" cy="9080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计算思维</a:t>
            </a:r>
            <a:r>
              <a:rPr lang="en-US" altLang="zh-CN" b="0">
                <a:effectLst>
                  <a:outerShdw blurRad="38100" dist="38100" dir="2700000" algn="tl">
                    <a:srgbClr val="C0C0C0"/>
                  </a:outerShdw>
                </a:effectLst>
                <a:latin typeface="华文琥珀" pitchFamily="2" charset="-122"/>
              </a:rPr>
              <a:t>----</a:t>
            </a:r>
            <a:r>
              <a:rPr lang="zh-CN" altLang="en-US" sz="2800" b="0">
                <a:effectLst>
                  <a:outerShdw blurRad="38100" dist="38100" dir="2700000" algn="tl">
                    <a:srgbClr val="C0C0C0"/>
                  </a:outerShdw>
                </a:effectLst>
                <a:latin typeface="华文琥珀" pitchFamily="2" charset="-122"/>
              </a:rPr>
              <a:t>定义</a:t>
            </a:r>
          </a:p>
        </p:txBody>
      </p:sp>
      <p:sp>
        <p:nvSpPr>
          <p:cNvPr id="1553411" name="Rectangle 3"/>
          <p:cNvSpPr>
            <a:spLocks noGrp="1" noChangeArrowheads="1"/>
          </p:cNvSpPr>
          <p:nvPr>
            <p:ph type="body" idx="1"/>
          </p:nvPr>
        </p:nvSpPr>
        <p:spPr>
          <a:xfrm>
            <a:off x="288230" y="1700213"/>
            <a:ext cx="8604250" cy="3743325"/>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marL="571500" indent="-571500">
              <a:spcBef>
                <a:spcPct val="55000"/>
              </a:spcBef>
              <a:buFont typeface="Wingdings" pitchFamily="2" charset="2"/>
              <a:buNone/>
            </a:pPr>
            <a:r>
              <a:rPr lang="en-US" altLang="zh-CN" sz="3600" b="1" dirty="0">
                <a:latin typeface="黑体" pitchFamily="49" charset="-122"/>
              </a:rPr>
              <a:t>     </a:t>
            </a:r>
            <a:r>
              <a:rPr lang="en-US" altLang="zh-CN" sz="3600" b="1" dirty="0">
                <a:latin typeface="华文楷体" pitchFamily="2" charset="-122"/>
                <a:ea typeface="华文楷体" pitchFamily="2" charset="-122"/>
              </a:rPr>
              <a:t>“</a:t>
            </a:r>
            <a:r>
              <a:rPr lang="zh-CN" altLang="en-US" sz="3600" b="1" dirty="0">
                <a:latin typeface="华文楷体" pitchFamily="2" charset="-122"/>
                <a:ea typeface="华文楷体" pitchFamily="2" charset="-122"/>
              </a:rPr>
              <a:t>我们所使用的工具影响着我们的思维方式和思维习惯，从而也将深刻地影响着我们的思维能力。”</a:t>
            </a:r>
            <a:r>
              <a:rPr lang="zh-CN" altLang="en-US" sz="4800" dirty="0">
                <a:latin typeface="黑体" pitchFamily="49" charset="-122"/>
              </a:rPr>
              <a:t> </a:t>
            </a:r>
          </a:p>
          <a:p>
            <a:pPr marL="571500" indent="-571500">
              <a:spcBef>
                <a:spcPct val="55000"/>
              </a:spcBef>
              <a:buFont typeface="Wingdings" pitchFamily="2" charset="2"/>
              <a:buNone/>
            </a:pPr>
            <a:r>
              <a:rPr lang="zh-CN" altLang="en-US" sz="4800" b="1" dirty="0" smtClean="0">
                <a:latin typeface="黑体" pitchFamily="49" charset="-122"/>
              </a:rPr>
              <a:t>    </a:t>
            </a:r>
            <a:r>
              <a:rPr lang="en-US" altLang="zh-CN" b="1" dirty="0" smtClean="0">
                <a:latin typeface="楷体_GB2312" pitchFamily="49" charset="-122"/>
                <a:ea typeface="楷体_GB2312" pitchFamily="49" charset="-122"/>
              </a:rPr>
              <a:t>——1972</a:t>
            </a:r>
            <a:r>
              <a:rPr lang="zh-CN" altLang="en-US" b="1" dirty="0" smtClean="0">
                <a:latin typeface="楷体_GB2312" pitchFamily="49" charset="-122"/>
                <a:ea typeface="楷体_GB2312" pitchFamily="49" charset="-122"/>
              </a:rPr>
              <a:t>年</a:t>
            </a:r>
            <a:r>
              <a:rPr lang="zh-CN" altLang="en-US" b="1" dirty="0">
                <a:latin typeface="楷体_GB2312" pitchFamily="49" charset="-122"/>
                <a:ea typeface="楷体_GB2312" pitchFamily="49" charset="-122"/>
              </a:rPr>
              <a:t>图灵奖获得者</a:t>
            </a:r>
            <a:r>
              <a:rPr lang="en-US" altLang="zh-CN" b="1" dirty="0" err="1">
                <a:latin typeface="楷体_GB2312" pitchFamily="49" charset="-122"/>
                <a:ea typeface="楷体_GB2312" pitchFamily="49" charset="-122"/>
              </a:rPr>
              <a:t>Edsger</a:t>
            </a:r>
            <a:r>
              <a:rPr lang="en-US" altLang="zh-CN" b="1" dirty="0">
                <a:latin typeface="楷体_GB2312" pitchFamily="49" charset="-122"/>
                <a:ea typeface="楷体_GB2312" pitchFamily="49" charset="-122"/>
              </a:rPr>
              <a:t> Dijkstra</a:t>
            </a:r>
            <a:r>
              <a:rPr lang="en-US" altLang="zh-CN" dirty="0"/>
              <a:t> </a:t>
            </a:r>
          </a:p>
        </p:txBody>
      </p:sp>
    </p:spTree>
    <p:extLst>
      <p:ext uri="{BB962C8B-B14F-4D97-AF65-F5344CB8AC3E}">
        <p14:creationId xmlns:p14="http://schemas.microsoft.com/office/powerpoint/2010/main" val="39770829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53411">
                                            <p:txEl>
                                              <p:pRg st="0" end="0"/>
                                            </p:txEl>
                                          </p:spTgt>
                                        </p:tgtEl>
                                        <p:attrNameLst>
                                          <p:attrName>style.visibility</p:attrName>
                                        </p:attrNameLst>
                                      </p:cBhvr>
                                      <p:to>
                                        <p:strVal val="visible"/>
                                      </p:to>
                                    </p:set>
                                    <p:anim calcmode="lin" valueType="num">
                                      <p:cBhvr>
                                        <p:cTn id="7" dur="500" fill="hold"/>
                                        <p:tgtEl>
                                          <p:spTgt spid="1553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53411">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553411">
                                            <p:txEl>
                                              <p:pRg st="1" end="1"/>
                                            </p:txEl>
                                          </p:spTgt>
                                        </p:tgtEl>
                                        <p:attrNameLst>
                                          <p:attrName>style.visibility</p:attrName>
                                        </p:attrNameLst>
                                      </p:cBhvr>
                                      <p:to>
                                        <p:strVal val="visible"/>
                                      </p:to>
                                    </p:set>
                                    <p:anim calcmode="lin" valueType="num">
                                      <p:cBhvr>
                                        <p:cTn id="12" dur="500" fill="hold"/>
                                        <p:tgtEl>
                                          <p:spTgt spid="155341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55341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5506" name="Rectangle 2"/>
          <p:cNvSpPr>
            <a:spLocks noGrp="1" noChangeArrowheads="1"/>
          </p:cNvSpPr>
          <p:nvPr>
            <p:ph type="title"/>
          </p:nvPr>
        </p:nvSpPr>
        <p:spPr>
          <a:xfrm>
            <a:off x="1619250" y="0"/>
            <a:ext cx="6083300" cy="9080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计算思维</a:t>
            </a:r>
            <a:r>
              <a:rPr lang="en-US" altLang="zh-CN" b="0">
                <a:effectLst>
                  <a:outerShdw blurRad="38100" dist="38100" dir="2700000" algn="tl">
                    <a:srgbClr val="C0C0C0"/>
                  </a:outerShdw>
                </a:effectLst>
                <a:latin typeface="华文琥珀" pitchFamily="2" charset="-122"/>
              </a:rPr>
              <a:t>----</a:t>
            </a:r>
            <a:r>
              <a:rPr lang="zh-CN" altLang="en-US" sz="2800" b="0">
                <a:effectLst>
                  <a:outerShdw blurRad="38100" dist="38100" dir="2700000" algn="tl">
                    <a:srgbClr val="C0C0C0"/>
                  </a:outerShdw>
                </a:effectLst>
                <a:latin typeface="华文琥珀" pitchFamily="2" charset="-122"/>
              </a:rPr>
              <a:t>定义</a:t>
            </a:r>
          </a:p>
        </p:txBody>
      </p:sp>
      <p:sp>
        <p:nvSpPr>
          <p:cNvPr id="1685507" name="Rectangle 3"/>
          <p:cNvSpPr>
            <a:spLocks noGrp="1" noChangeArrowheads="1"/>
          </p:cNvSpPr>
          <p:nvPr>
            <p:ph type="body" idx="1"/>
          </p:nvPr>
        </p:nvSpPr>
        <p:spPr>
          <a:xfrm>
            <a:off x="0" y="1196975"/>
            <a:ext cx="8964613" cy="4462463"/>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marL="571500" indent="-571500" algn="just">
              <a:spcBef>
                <a:spcPct val="55000"/>
              </a:spcBef>
              <a:buFont typeface="Wingdings" pitchFamily="2" charset="2"/>
              <a:buNone/>
            </a:pPr>
            <a:r>
              <a:rPr lang="en-US" altLang="zh-CN" b="1">
                <a:ea typeface="楷体_GB2312" pitchFamily="49" charset="-122"/>
              </a:rPr>
              <a:t>            </a:t>
            </a:r>
            <a:r>
              <a:rPr lang="zh-CN" altLang="en-US" sz="3600" b="1">
                <a:ea typeface="楷体_GB2312" pitchFamily="49" charset="-122"/>
              </a:rPr>
              <a:t>回顾历史，不同的计算工具的发明与使用阶段，都会影响甚至决定这个时期的文化普识教育方向与趋势，都会约束和限制这个时期的科技创新与思维活动的能力，都会在这个时期留下属于这个工具时代的烙痕与印记。</a:t>
            </a:r>
          </a:p>
        </p:txBody>
      </p:sp>
    </p:spTree>
    <p:extLst>
      <p:ext uri="{BB962C8B-B14F-4D97-AF65-F5344CB8AC3E}">
        <p14:creationId xmlns:p14="http://schemas.microsoft.com/office/powerpoint/2010/main" val="33139603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85507">
                                            <p:txEl>
                                              <p:pRg st="0" end="0"/>
                                            </p:txEl>
                                          </p:spTgt>
                                        </p:tgtEl>
                                        <p:attrNameLst>
                                          <p:attrName>style.visibility</p:attrName>
                                        </p:attrNameLst>
                                      </p:cBhvr>
                                      <p:to>
                                        <p:strVal val="visible"/>
                                      </p:to>
                                    </p:set>
                                    <p:anim calcmode="lin" valueType="num">
                                      <p:cBhvr>
                                        <p:cTn id="7" dur="500" fill="hold"/>
                                        <p:tgtEl>
                                          <p:spTgt spid="1685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8550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2386" name="Rectangle 2"/>
          <p:cNvSpPr>
            <a:spLocks noGrp="1" noChangeArrowheads="1"/>
          </p:cNvSpPr>
          <p:nvPr>
            <p:ph type="title"/>
          </p:nvPr>
        </p:nvSpPr>
        <p:spPr>
          <a:xfrm>
            <a:off x="1619250" y="0"/>
            <a:ext cx="6083300" cy="9080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计算思维</a:t>
            </a:r>
            <a:r>
              <a:rPr lang="en-US" altLang="zh-CN" b="0">
                <a:effectLst>
                  <a:outerShdw blurRad="38100" dist="38100" dir="2700000" algn="tl">
                    <a:srgbClr val="C0C0C0"/>
                  </a:outerShdw>
                </a:effectLst>
                <a:latin typeface="华文琥珀" pitchFamily="2" charset="-122"/>
              </a:rPr>
              <a:t>----</a:t>
            </a:r>
            <a:r>
              <a:rPr lang="zh-CN" altLang="en-US" sz="2800" b="0">
                <a:effectLst>
                  <a:outerShdw blurRad="38100" dist="38100" dir="2700000" algn="tl">
                    <a:srgbClr val="C0C0C0"/>
                  </a:outerShdw>
                </a:effectLst>
                <a:latin typeface="华文琥珀" pitchFamily="2" charset="-122"/>
              </a:rPr>
              <a:t>定义</a:t>
            </a:r>
          </a:p>
        </p:txBody>
      </p:sp>
      <p:sp>
        <p:nvSpPr>
          <p:cNvPr id="1552387" name="Rectangle 3"/>
          <p:cNvSpPr>
            <a:spLocks noGrp="1" noChangeArrowheads="1"/>
          </p:cNvSpPr>
          <p:nvPr>
            <p:ph type="body" idx="1"/>
          </p:nvPr>
        </p:nvSpPr>
        <p:spPr>
          <a:xfrm>
            <a:off x="0" y="1341438"/>
            <a:ext cx="9144000" cy="4535487"/>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marL="839788" lvl="1" indent="-495300"/>
            <a:r>
              <a:rPr lang="zh-CN" altLang="en-US" sz="2200" b="1"/>
              <a:t>计算思维（</a:t>
            </a:r>
            <a:r>
              <a:rPr lang="en-US" altLang="zh-CN" sz="2200" b="1"/>
              <a:t>Computational Thinking</a:t>
            </a:r>
            <a:r>
              <a:rPr lang="zh-CN" altLang="en-US" sz="2200" b="1"/>
              <a:t>）是运用计算机科学的基础概念进行问题求解、系统设计以及人类行为理解等涵盖计算机科学之广度的一系列思维活动。</a:t>
            </a:r>
          </a:p>
          <a:p>
            <a:pPr marL="839788" lvl="1" indent="-495300"/>
            <a:r>
              <a:rPr lang="zh-CN" altLang="en-US" sz="2200" b="1"/>
              <a:t>计算思维建立在计算过程的能力和限制之上，它是选择合适的方式去陈述一个问题，对一个问题的相关方面建模并用最有效的办法实现问题的求解，整个过程由人和机器协同配合执行。计算方法和模型使我们敢于去处理那些原本无法由任何个人独自完成的问题求解和系统设计。</a:t>
            </a:r>
          </a:p>
          <a:p>
            <a:pPr marL="839788" lvl="1" indent="-495300"/>
            <a:r>
              <a:rPr lang="zh-CN" altLang="en-US" sz="2200" b="1"/>
              <a:t>计算思维直面机器智能的不解之谜：什么人类比计算机做得好？什么计算机比人类做得好？最基本的问题是：什么是可计算的？迄今为止我们对这些问题仍是一知半解。</a:t>
            </a:r>
          </a:p>
        </p:txBody>
      </p:sp>
    </p:spTree>
    <p:extLst>
      <p:ext uri="{BB962C8B-B14F-4D97-AF65-F5344CB8AC3E}">
        <p14:creationId xmlns:p14="http://schemas.microsoft.com/office/powerpoint/2010/main" val="16017300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52387">
                                            <p:txEl>
                                              <p:pRg st="0" end="0"/>
                                            </p:txEl>
                                          </p:spTgt>
                                        </p:tgtEl>
                                        <p:attrNameLst>
                                          <p:attrName>style.visibility</p:attrName>
                                        </p:attrNameLst>
                                      </p:cBhvr>
                                      <p:to>
                                        <p:strVal val="visible"/>
                                      </p:to>
                                    </p:set>
                                    <p:anim calcmode="lin" valueType="num">
                                      <p:cBhvr>
                                        <p:cTn id="7" dur="500" fill="hold"/>
                                        <p:tgtEl>
                                          <p:spTgt spid="1552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52387">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552387">
                                            <p:txEl>
                                              <p:pRg st="1" end="1"/>
                                            </p:txEl>
                                          </p:spTgt>
                                        </p:tgtEl>
                                        <p:attrNameLst>
                                          <p:attrName>style.visibility</p:attrName>
                                        </p:attrNameLst>
                                      </p:cBhvr>
                                      <p:to>
                                        <p:strVal val="visible"/>
                                      </p:to>
                                    </p:set>
                                    <p:anim calcmode="lin" valueType="num">
                                      <p:cBhvr>
                                        <p:cTn id="12" dur="500" fill="hold"/>
                                        <p:tgtEl>
                                          <p:spTgt spid="155238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552387">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552387">
                                            <p:txEl>
                                              <p:pRg st="2" end="2"/>
                                            </p:txEl>
                                          </p:spTgt>
                                        </p:tgtEl>
                                        <p:attrNameLst>
                                          <p:attrName>style.visibility</p:attrName>
                                        </p:attrNameLst>
                                      </p:cBhvr>
                                      <p:to>
                                        <p:strVal val="visible"/>
                                      </p:to>
                                    </p:set>
                                    <p:anim calcmode="lin" valueType="num">
                                      <p:cBhvr>
                                        <p:cTn id="17" dur="500" fill="hold"/>
                                        <p:tgtEl>
                                          <p:spTgt spid="155238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55238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7554" name="Rectangle 2"/>
          <p:cNvSpPr>
            <a:spLocks noGrp="1" noChangeArrowheads="1"/>
          </p:cNvSpPr>
          <p:nvPr>
            <p:ph type="title"/>
          </p:nvPr>
        </p:nvSpPr>
        <p:spPr>
          <a:xfrm>
            <a:off x="1619250" y="0"/>
            <a:ext cx="6083300" cy="9080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计算思维</a:t>
            </a:r>
            <a:r>
              <a:rPr lang="en-US" altLang="zh-CN" b="0">
                <a:effectLst>
                  <a:outerShdw blurRad="38100" dist="38100" dir="2700000" algn="tl">
                    <a:srgbClr val="C0C0C0"/>
                  </a:outerShdw>
                </a:effectLst>
                <a:latin typeface="华文琥珀" pitchFamily="2" charset="-122"/>
              </a:rPr>
              <a:t>----</a:t>
            </a:r>
            <a:r>
              <a:rPr lang="zh-CN" altLang="en-US" sz="2800" b="0">
                <a:effectLst>
                  <a:outerShdw blurRad="38100" dist="38100" dir="2700000" algn="tl">
                    <a:srgbClr val="C0C0C0"/>
                  </a:outerShdw>
                </a:effectLst>
                <a:latin typeface="华文琥珀" pitchFamily="2" charset="-122"/>
              </a:rPr>
              <a:t>特征</a:t>
            </a:r>
          </a:p>
        </p:txBody>
      </p:sp>
      <p:sp>
        <p:nvSpPr>
          <p:cNvPr id="1687555" name="Rectangle 3"/>
          <p:cNvSpPr>
            <a:spLocks noGrp="1" noChangeArrowheads="1"/>
          </p:cNvSpPr>
          <p:nvPr>
            <p:ph type="body" idx="1"/>
          </p:nvPr>
        </p:nvSpPr>
        <p:spPr>
          <a:xfrm>
            <a:off x="0" y="1125538"/>
            <a:ext cx="8893175" cy="482441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marL="839788" lvl="1" indent="-495300">
              <a:lnSpc>
                <a:spcPct val="80000"/>
              </a:lnSpc>
            </a:pPr>
            <a:r>
              <a:rPr lang="zh-CN" altLang="en-US" b="1"/>
              <a:t>是概念化而不是程序化的。</a:t>
            </a:r>
          </a:p>
          <a:p>
            <a:pPr marL="1131888" lvl="2" indent="-438150">
              <a:lnSpc>
                <a:spcPct val="80000"/>
              </a:lnSpc>
            </a:pPr>
            <a:r>
              <a:rPr lang="zh-CN" altLang="en-US" sz="2500" b="1"/>
              <a:t>计算机科学不仅仅是计算机编程。像计算机科学家那样去思维意味着远不止能为计算机编程，还要求能够在抽象的多个层次上思维；</a:t>
            </a:r>
          </a:p>
          <a:p>
            <a:pPr marL="839788" lvl="1" indent="-495300">
              <a:lnSpc>
                <a:spcPct val="80000"/>
              </a:lnSpc>
            </a:pPr>
            <a:r>
              <a:rPr lang="zh-CN" altLang="en-US" b="1"/>
              <a:t>是根本而不是刻板的技能。</a:t>
            </a:r>
          </a:p>
          <a:p>
            <a:pPr marL="1131888" lvl="2" indent="-438150">
              <a:lnSpc>
                <a:spcPct val="80000"/>
              </a:lnSpc>
            </a:pPr>
            <a:r>
              <a:rPr lang="zh-CN" altLang="en-US" sz="2500" b="1"/>
              <a:t>根本技能是每一个人为了在现代社会中发挥职能所必须掌握的。刻板技能意味着机械的重复；</a:t>
            </a:r>
          </a:p>
          <a:p>
            <a:pPr marL="839788" lvl="1" indent="-495300">
              <a:lnSpc>
                <a:spcPct val="80000"/>
              </a:lnSpc>
            </a:pPr>
            <a:r>
              <a:rPr lang="zh-CN" altLang="en-US" b="1"/>
              <a:t>是人而不是计算机的思维方式。</a:t>
            </a:r>
          </a:p>
          <a:p>
            <a:pPr marL="1131888" lvl="2" indent="-438150">
              <a:lnSpc>
                <a:spcPct val="80000"/>
              </a:lnSpc>
            </a:pPr>
            <a:r>
              <a:rPr lang="zh-CN" altLang="en-US" sz="2500" b="1"/>
              <a:t>计算思维是人类求解问题的一条途径，但决非要使人类像计算机那样地思考。计算机枯燥且沉闷，人类聪颖且富有想象力。是人类赋予计算机激情。配置了计算设备，我们就能用自己的智慧去解决那些在计算机时代之前不敢尝试的问题，实现“只有想不到，没有做不到”的境界；</a:t>
            </a:r>
          </a:p>
        </p:txBody>
      </p:sp>
    </p:spTree>
    <p:extLst>
      <p:ext uri="{BB962C8B-B14F-4D97-AF65-F5344CB8AC3E}">
        <p14:creationId xmlns:p14="http://schemas.microsoft.com/office/powerpoint/2010/main" val="22695075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87555">
                                            <p:txEl>
                                              <p:pRg st="0" end="0"/>
                                            </p:txEl>
                                          </p:spTgt>
                                        </p:tgtEl>
                                        <p:attrNameLst>
                                          <p:attrName>style.visibility</p:attrName>
                                        </p:attrNameLst>
                                      </p:cBhvr>
                                      <p:to>
                                        <p:strVal val="visible"/>
                                      </p:to>
                                    </p:set>
                                    <p:anim calcmode="lin" valueType="num">
                                      <p:cBhvr>
                                        <p:cTn id="7" dur="500" fill="hold"/>
                                        <p:tgtEl>
                                          <p:spTgt spid="16875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87555">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687555">
                                            <p:txEl>
                                              <p:pRg st="1" end="1"/>
                                            </p:txEl>
                                          </p:spTgt>
                                        </p:tgtEl>
                                        <p:attrNameLst>
                                          <p:attrName>style.visibility</p:attrName>
                                        </p:attrNameLst>
                                      </p:cBhvr>
                                      <p:to>
                                        <p:strVal val="visible"/>
                                      </p:to>
                                    </p:set>
                                    <p:anim calcmode="lin" valueType="num">
                                      <p:cBhvr>
                                        <p:cTn id="12" dur="500" fill="hold"/>
                                        <p:tgtEl>
                                          <p:spTgt spid="168755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687555">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687555">
                                            <p:txEl>
                                              <p:pRg st="2" end="2"/>
                                            </p:txEl>
                                          </p:spTgt>
                                        </p:tgtEl>
                                        <p:attrNameLst>
                                          <p:attrName>style.visibility</p:attrName>
                                        </p:attrNameLst>
                                      </p:cBhvr>
                                      <p:to>
                                        <p:strVal val="visible"/>
                                      </p:to>
                                    </p:set>
                                    <p:anim calcmode="lin" valueType="num">
                                      <p:cBhvr>
                                        <p:cTn id="17" dur="500" fill="hold"/>
                                        <p:tgtEl>
                                          <p:spTgt spid="168755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687555">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687555">
                                            <p:txEl>
                                              <p:pRg st="3" end="3"/>
                                            </p:txEl>
                                          </p:spTgt>
                                        </p:tgtEl>
                                        <p:attrNameLst>
                                          <p:attrName>style.visibility</p:attrName>
                                        </p:attrNameLst>
                                      </p:cBhvr>
                                      <p:to>
                                        <p:strVal val="visible"/>
                                      </p:to>
                                    </p:set>
                                    <p:anim calcmode="lin" valueType="num">
                                      <p:cBhvr>
                                        <p:cTn id="22" dur="500" fill="hold"/>
                                        <p:tgtEl>
                                          <p:spTgt spid="168755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687555">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687555">
                                            <p:txEl>
                                              <p:pRg st="4" end="4"/>
                                            </p:txEl>
                                          </p:spTgt>
                                        </p:tgtEl>
                                        <p:attrNameLst>
                                          <p:attrName>style.visibility</p:attrName>
                                        </p:attrNameLst>
                                      </p:cBhvr>
                                      <p:to>
                                        <p:strVal val="visible"/>
                                      </p:to>
                                    </p:set>
                                    <p:anim calcmode="lin" valueType="num">
                                      <p:cBhvr>
                                        <p:cTn id="27" dur="500" fill="hold"/>
                                        <p:tgtEl>
                                          <p:spTgt spid="168755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687555">
                                            <p:txEl>
                                              <p:pRg st="4" end="4"/>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nodeType="afterEffect">
                                  <p:stCondLst>
                                    <p:cond delay="0"/>
                                  </p:stCondLst>
                                  <p:childTnLst>
                                    <p:set>
                                      <p:cBhvr>
                                        <p:cTn id="31" dur="1" fill="hold">
                                          <p:stCondLst>
                                            <p:cond delay="0"/>
                                          </p:stCondLst>
                                        </p:cTn>
                                        <p:tgtEl>
                                          <p:spTgt spid="1687555">
                                            <p:txEl>
                                              <p:pRg st="5" end="5"/>
                                            </p:txEl>
                                          </p:spTgt>
                                        </p:tgtEl>
                                        <p:attrNameLst>
                                          <p:attrName>style.visibility</p:attrName>
                                        </p:attrNameLst>
                                      </p:cBhvr>
                                      <p:to>
                                        <p:strVal val="visible"/>
                                      </p:to>
                                    </p:set>
                                    <p:anim calcmode="lin" valueType="num">
                                      <p:cBhvr>
                                        <p:cTn id="32" dur="500" fill="hold"/>
                                        <p:tgtEl>
                                          <p:spTgt spid="168755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68755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6530" name="Rectangle 2"/>
          <p:cNvSpPr>
            <a:spLocks noGrp="1" noChangeArrowheads="1"/>
          </p:cNvSpPr>
          <p:nvPr>
            <p:ph type="title"/>
          </p:nvPr>
        </p:nvSpPr>
        <p:spPr>
          <a:xfrm>
            <a:off x="1619250" y="0"/>
            <a:ext cx="6083300" cy="9080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计算思维</a:t>
            </a:r>
            <a:r>
              <a:rPr lang="en-US" altLang="zh-CN" b="0">
                <a:effectLst>
                  <a:outerShdw blurRad="38100" dist="38100" dir="2700000" algn="tl">
                    <a:srgbClr val="C0C0C0"/>
                  </a:outerShdw>
                </a:effectLst>
                <a:latin typeface="华文琥珀" pitchFamily="2" charset="-122"/>
              </a:rPr>
              <a:t>----</a:t>
            </a:r>
            <a:r>
              <a:rPr lang="zh-CN" altLang="en-US" sz="2800" b="0">
                <a:effectLst>
                  <a:outerShdw blurRad="38100" dist="38100" dir="2700000" algn="tl">
                    <a:srgbClr val="C0C0C0"/>
                  </a:outerShdw>
                </a:effectLst>
                <a:latin typeface="华文琥珀" pitchFamily="2" charset="-122"/>
              </a:rPr>
              <a:t>特征</a:t>
            </a:r>
          </a:p>
        </p:txBody>
      </p:sp>
      <p:sp>
        <p:nvSpPr>
          <p:cNvPr id="1686531" name="Rectangle 3"/>
          <p:cNvSpPr>
            <a:spLocks noGrp="1" noChangeArrowheads="1"/>
          </p:cNvSpPr>
          <p:nvPr>
            <p:ph type="body" idx="1"/>
          </p:nvPr>
        </p:nvSpPr>
        <p:spPr>
          <a:xfrm>
            <a:off x="0" y="1125538"/>
            <a:ext cx="8893175" cy="482441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marL="839788" lvl="1" indent="-495300">
              <a:lnSpc>
                <a:spcPct val="80000"/>
              </a:lnSpc>
            </a:pPr>
            <a:r>
              <a:rPr lang="zh-CN" altLang="en-US" sz="2400" b="1"/>
              <a:t>是数学和工程思维的互补与融合。</a:t>
            </a:r>
          </a:p>
          <a:p>
            <a:pPr marL="1131888" lvl="2" indent="-438150">
              <a:lnSpc>
                <a:spcPct val="80000"/>
              </a:lnSpc>
            </a:pPr>
            <a:r>
              <a:rPr lang="zh-CN" altLang="en-US" sz="2000" b="1"/>
              <a:t>计算机科学在本质上源自数学思维，因为像所有的科学一样，其形式化基础建筑于数学之上。计算机科学又从本质上源自工程思维，因为我们建造的是能够与实际世界互动的系统，基本计算设备的限制迫使计算机科学家必须计算性地思考，不能只是数学性地思考。构建虚拟世界的自由使我们能够设计超越物理世界的各种系统；</a:t>
            </a:r>
          </a:p>
          <a:p>
            <a:pPr marL="839788" lvl="1" indent="-495300">
              <a:lnSpc>
                <a:spcPct val="80000"/>
              </a:lnSpc>
            </a:pPr>
            <a:r>
              <a:rPr lang="zh-CN" altLang="en-US" sz="2400" b="1"/>
              <a:t>是思想而不是人造物。</a:t>
            </a:r>
          </a:p>
          <a:p>
            <a:pPr marL="1131888" lvl="2" indent="-438150">
              <a:lnSpc>
                <a:spcPct val="80000"/>
              </a:lnSpc>
            </a:pPr>
            <a:r>
              <a:rPr lang="zh-CN" altLang="en-US" sz="2000" b="1"/>
              <a:t>不仅仅是我们生产的软件硬件等人造物将以物理形式到处呈现，并时时刻刻触及我们的生活，更重要的是还将包含我们用以接近和求解问题、管理日常生活、与他人交流和互动的计算概念与思想；</a:t>
            </a:r>
          </a:p>
          <a:p>
            <a:pPr marL="839788" lvl="1" indent="-495300">
              <a:lnSpc>
                <a:spcPct val="80000"/>
              </a:lnSpc>
            </a:pPr>
            <a:r>
              <a:rPr lang="zh-CN" altLang="en-US" sz="2400" b="1"/>
              <a:t>是面向所有人和所有地方。</a:t>
            </a:r>
          </a:p>
          <a:p>
            <a:pPr marL="1131888" lvl="2" indent="-438150">
              <a:lnSpc>
                <a:spcPct val="80000"/>
              </a:lnSpc>
            </a:pPr>
            <a:r>
              <a:rPr lang="zh-CN" altLang="en-US" sz="2000" b="1"/>
              <a:t>当计算思维真正融入人类的各种活动，而不再停留和表现为一种形式上的理论的时候，它就将成为一种现实。计算思维就是一个引导着计算机教育家、研究者和实践者的前沿理念，面向所有专业，而不仅仅是计算机科学专业的学生，引导我们怎么像计算机科学家一样去思维。</a:t>
            </a:r>
          </a:p>
        </p:txBody>
      </p:sp>
    </p:spTree>
    <p:extLst>
      <p:ext uri="{BB962C8B-B14F-4D97-AF65-F5344CB8AC3E}">
        <p14:creationId xmlns:p14="http://schemas.microsoft.com/office/powerpoint/2010/main" val="1462544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86531">
                                            <p:txEl>
                                              <p:pRg st="0" end="0"/>
                                            </p:txEl>
                                          </p:spTgt>
                                        </p:tgtEl>
                                        <p:attrNameLst>
                                          <p:attrName>style.visibility</p:attrName>
                                        </p:attrNameLst>
                                      </p:cBhvr>
                                      <p:to>
                                        <p:strVal val="visible"/>
                                      </p:to>
                                    </p:set>
                                    <p:anim calcmode="lin" valueType="num">
                                      <p:cBhvr>
                                        <p:cTn id="7" dur="500" fill="hold"/>
                                        <p:tgtEl>
                                          <p:spTgt spid="1686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86531">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686531">
                                            <p:txEl>
                                              <p:pRg st="1" end="1"/>
                                            </p:txEl>
                                          </p:spTgt>
                                        </p:tgtEl>
                                        <p:attrNameLst>
                                          <p:attrName>style.visibility</p:attrName>
                                        </p:attrNameLst>
                                      </p:cBhvr>
                                      <p:to>
                                        <p:strVal val="visible"/>
                                      </p:to>
                                    </p:set>
                                    <p:anim calcmode="lin" valueType="num">
                                      <p:cBhvr>
                                        <p:cTn id="12" dur="500" fill="hold"/>
                                        <p:tgtEl>
                                          <p:spTgt spid="168653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686531">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686531">
                                            <p:txEl>
                                              <p:pRg st="2" end="2"/>
                                            </p:txEl>
                                          </p:spTgt>
                                        </p:tgtEl>
                                        <p:attrNameLst>
                                          <p:attrName>style.visibility</p:attrName>
                                        </p:attrNameLst>
                                      </p:cBhvr>
                                      <p:to>
                                        <p:strVal val="visible"/>
                                      </p:to>
                                    </p:set>
                                    <p:anim calcmode="lin" valueType="num">
                                      <p:cBhvr>
                                        <p:cTn id="17" dur="500" fill="hold"/>
                                        <p:tgtEl>
                                          <p:spTgt spid="168653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686531">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686531">
                                            <p:txEl>
                                              <p:pRg st="3" end="3"/>
                                            </p:txEl>
                                          </p:spTgt>
                                        </p:tgtEl>
                                        <p:attrNameLst>
                                          <p:attrName>style.visibility</p:attrName>
                                        </p:attrNameLst>
                                      </p:cBhvr>
                                      <p:to>
                                        <p:strVal val="visible"/>
                                      </p:to>
                                    </p:set>
                                    <p:anim calcmode="lin" valueType="num">
                                      <p:cBhvr>
                                        <p:cTn id="22" dur="500" fill="hold"/>
                                        <p:tgtEl>
                                          <p:spTgt spid="168653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686531">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686531">
                                            <p:txEl>
                                              <p:pRg st="4" end="4"/>
                                            </p:txEl>
                                          </p:spTgt>
                                        </p:tgtEl>
                                        <p:attrNameLst>
                                          <p:attrName>style.visibility</p:attrName>
                                        </p:attrNameLst>
                                      </p:cBhvr>
                                      <p:to>
                                        <p:strVal val="visible"/>
                                      </p:to>
                                    </p:set>
                                    <p:anim calcmode="lin" valueType="num">
                                      <p:cBhvr>
                                        <p:cTn id="27" dur="500" fill="hold"/>
                                        <p:tgtEl>
                                          <p:spTgt spid="168653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686531">
                                            <p:txEl>
                                              <p:pRg st="4" end="4"/>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nodeType="afterEffect">
                                  <p:stCondLst>
                                    <p:cond delay="0"/>
                                  </p:stCondLst>
                                  <p:childTnLst>
                                    <p:set>
                                      <p:cBhvr>
                                        <p:cTn id="31" dur="1" fill="hold">
                                          <p:stCondLst>
                                            <p:cond delay="0"/>
                                          </p:stCondLst>
                                        </p:cTn>
                                        <p:tgtEl>
                                          <p:spTgt spid="1686531">
                                            <p:txEl>
                                              <p:pRg st="5" end="5"/>
                                            </p:txEl>
                                          </p:spTgt>
                                        </p:tgtEl>
                                        <p:attrNameLst>
                                          <p:attrName>style.visibility</p:attrName>
                                        </p:attrNameLst>
                                      </p:cBhvr>
                                      <p:to>
                                        <p:strVal val="visible"/>
                                      </p:to>
                                    </p:set>
                                    <p:anim calcmode="lin" valueType="num">
                                      <p:cBhvr>
                                        <p:cTn id="32" dur="500" fill="hold"/>
                                        <p:tgtEl>
                                          <p:spTgt spid="1686531">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686531">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4434" name="Rectangle 2"/>
          <p:cNvSpPr>
            <a:spLocks noGrp="1" noChangeArrowheads="1"/>
          </p:cNvSpPr>
          <p:nvPr>
            <p:ph type="title"/>
          </p:nvPr>
        </p:nvSpPr>
        <p:spPr>
          <a:xfrm>
            <a:off x="1619250" y="0"/>
            <a:ext cx="6083300" cy="9080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计算思维</a:t>
            </a:r>
            <a:r>
              <a:rPr lang="en-US" altLang="zh-CN" b="0">
                <a:effectLst>
                  <a:outerShdw blurRad="38100" dist="38100" dir="2700000" algn="tl">
                    <a:srgbClr val="C0C0C0"/>
                  </a:outerShdw>
                </a:effectLst>
                <a:latin typeface="华文琥珀" pitchFamily="2" charset="-122"/>
              </a:rPr>
              <a:t>----</a:t>
            </a:r>
            <a:r>
              <a:rPr lang="zh-CN" altLang="en-US" sz="2800" b="0">
                <a:effectLst>
                  <a:outerShdw blurRad="38100" dist="38100" dir="2700000" algn="tl">
                    <a:srgbClr val="C0C0C0"/>
                  </a:outerShdw>
                </a:effectLst>
                <a:latin typeface="华文琥珀" pitchFamily="2" charset="-122"/>
              </a:rPr>
              <a:t>能做什么</a:t>
            </a:r>
          </a:p>
        </p:txBody>
      </p:sp>
      <p:sp>
        <p:nvSpPr>
          <p:cNvPr id="1554435" name="Rectangle 3"/>
          <p:cNvSpPr>
            <a:spLocks noGrp="1" noChangeArrowheads="1"/>
          </p:cNvSpPr>
          <p:nvPr>
            <p:ph type="body" idx="1"/>
          </p:nvPr>
        </p:nvSpPr>
        <p:spPr>
          <a:xfrm>
            <a:off x="250825" y="1484313"/>
            <a:ext cx="8137525" cy="40322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marL="839788" lvl="1" indent="-495300">
              <a:spcBef>
                <a:spcPct val="55000"/>
              </a:spcBef>
            </a:pPr>
            <a:r>
              <a:rPr lang="zh-CN" altLang="en-US" b="1"/>
              <a:t>计算思维是每个人都应该具备的基本技能，不仅仅属于计算机科学家。我们应当在培养个人解析能力的同时，不但要掌握</a:t>
            </a:r>
            <a:r>
              <a:rPr lang="en-US" altLang="zh-CN" b="1"/>
              <a:t>3R</a:t>
            </a:r>
            <a:r>
              <a:rPr lang="zh-CN" altLang="en-US" b="1"/>
              <a:t>（</a:t>
            </a:r>
            <a:r>
              <a:rPr lang="en-US" altLang="zh-CN" b="1"/>
              <a:t>-</a:t>
            </a:r>
            <a:r>
              <a:rPr lang="zh-CN" altLang="en-US" b="1"/>
              <a:t>读</a:t>
            </a:r>
            <a:r>
              <a:rPr lang="en-US" altLang="zh-CN" b="1"/>
              <a:t>Read</a:t>
            </a:r>
            <a:r>
              <a:rPr lang="zh-CN" altLang="en-US" b="1"/>
              <a:t>、写</a:t>
            </a:r>
            <a:r>
              <a:rPr lang="en-US" altLang="zh-CN" b="1"/>
              <a:t>wRite</a:t>
            </a:r>
            <a:r>
              <a:rPr lang="zh-CN" altLang="en-US" b="1"/>
              <a:t>、算</a:t>
            </a:r>
            <a:r>
              <a:rPr lang="en-US" altLang="zh-CN" b="1"/>
              <a:t>aRithmetic</a:t>
            </a:r>
            <a:r>
              <a:rPr lang="zh-CN" altLang="en-US" b="1"/>
              <a:t>） ，还要学会计算思维。</a:t>
            </a:r>
            <a:r>
              <a:rPr lang="zh-CN" altLang="en-US"/>
              <a:t> </a:t>
            </a:r>
          </a:p>
          <a:p>
            <a:pPr marL="839788" lvl="1" indent="-495300">
              <a:spcBef>
                <a:spcPct val="55000"/>
              </a:spcBef>
            </a:pPr>
            <a:r>
              <a:rPr lang="zh-CN" altLang="en-US" b="1"/>
              <a:t>计算思维将计算机从工具到思维的发展提升到了适合于每一个人的一种普遍的认识和一类普适的技能。在一定程度上，这也意味着计算机科学从前沿高端到基础普及的转型。</a:t>
            </a:r>
          </a:p>
        </p:txBody>
      </p:sp>
    </p:spTree>
    <p:extLst>
      <p:ext uri="{BB962C8B-B14F-4D97-AF65-F5344CB8AC3E}">
        <p14:creationId xmlns:p14="http://schemas.microsoft.com/office/powerpoint/2010/main" val="1733420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54435">
                                            <p:txEl>
                                              <p:pRg st="0" end="0"/>
                                            </p:txEl>
                                          </p:spTgt>
                                        </p:tgtEl>
                                        <p:attrNameLst>
                                          <p:attrName>style.visibility</p:attrName>
                                        </p:attrNameLst>
                                      </p:cBhvr>
                                      <p:to>
                                        <p:strVal val="visible"/>
                                      </p:to>
                                    </p:set>
                                    <p:anim calcmode="lin" valueType="num">
                                      <p:cBhvr>
                                        <p:cTn id="7" dur="500" fill="hold"/>
                                        <p:tgtEl>
                                          <p:spTgt spid="1554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54435">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554435">
                                            <p:txEl>
                                              <p:pRg st="1" end="1"/>
                                            </p:txEl>
                                          </p:spTgt>
                                        </p:tgtEl>
                                        <p:attrNameLst>
                                          <p:attrName>style.visibility</p:attrName>
                                        </p:attrNameLst>
                                      </p:cBhvr>
                                      <p:to>
                                        <p:strVal val="visible"/>
                                      </p:to>
                                    </p:set>
                                    <p:anim calcmode="lin" valueType="num">
                                      <p:cBhvr>
                                        <p:cTn id="12" dur="500" fill="hold"/>
                                        <p:tgtEl>
                                          <p:spTgt spid="155443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55443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59459D23-E216-4A01-B34C-9322CC8E5140}" type="slidenum">
              <a:rPr lang="en-US" altLang="zh-CN"/>
              <a:pPr/>
              <a:t>5</a:t>
            </a:fld>
            <a:endParaRPr lang="en-US" altLang="zh-CN"/>
          </a:p>
        </p:txBody>
      </p:sp>
      <p:sp>
        <p:nvSpPr>
          <p:cNvPr id="1103874" name="Rectangle 2"/>
          <p:cNvSpPr>
            <a:spLocks noGrp="1" noChangeArrowheads="1"/>
          </p:cNvSpPr>
          <p:nvPr>
            <p:ph type="title"/>
          </p:nvPr>
        </p:nvSpPr>
        <p:spPr/>
        <p:txBody>
          <a:bodyPr/>
          <a:lstStyle/>
          <a:p>
            <a:r>
              <a:rPr lang="zh-CN" altLang="en-US" b="0" dirty="0"/>
              <a:t>导引</a:t>
            </a:r>
            <a:r>
              <a:rPr lang="zh-CN" altLang="en-US" b="0" dirty="0" smtClean="0"/>
              <a:t>问题</a:t>
            </a:r>
            <a:r>
              <a:rPr lang="en-US" dirty="0" smtClean="0"/>
              <a:t> </a:t>
            </a:r>
            <a:endParaRPr lang="zh-CN" altLang="en-US" dirty="0"/>
          </a:p>
        </p:txBody>
      </p:sp>
      <p:sp>
        <p:nvSpPr>
          <p:cNvPr id="1103875" name="Rectangle 3"/>
          <p:cNvSpPr>
            <a:spLocks noGrp="1" noChangeArrowheads="1"/>
          </p:cNvSpPr>
          <p:nvPr>
            <p:ph type="body" idx="1"/>
          </p:nvPr>
        </p:nvSpPr>
        <p:spPr>
          <a:xfrm>
            <a:off x="179388" y="1196975"/>
            <a:ext cx="8641084" cy="4391025"/>
          </a:xfrm>
        </p:spPr>
        <p:txBody>
          <a:bodyPr/>
          <a:lstStyle/>
          <a:p>
            <a:pPr>
              <a:buFont typeface="Wingdings" pitchFamily="2" charset="2"/>
              <a:buNone/>
            </a:pPr>
            <a:r>
              <a:rPr lang="en-US" altLang="zh-CN" b="1" dirty="0"/>
              <a:t>3</a:t>
            </a:r>
            <a:r>
              <a:rPr lang="zh-CN" altLang="en-US" b="1" dirty="0"/>
              <a:t>、计算机的</a:t>
            </a:r>
            <a:r>
              <a:rPr lang="zh-CN" altLang="en-US" b="1" dirty="0">
                <a:solidFill>
                  <a:srgbClr val="800000"/>
                </a:solidFill>
              </a:rPr>
              <a:t>应用领域</a:t>
            </a:r>
            <a:r>
              <a:rPr lang="zh-CN" altLang="en-US" b="1" dirty="0"/>
              <a:t>可大致分为若干大类，下列选项中属于这几大类的是</a:t>
            </a:r>
            <a:r>
              <a:rPr lang="en-US" altLang="zh-CN" b="1" dirty="0" smtClean="0"/>
              <a:t>________</a:t>
            </a:r>
            <a:r>
              <a:rPr lang="zh-CN" altLang="en-US" b="1" dirty="0" smtClean="0"/>
              <a:t>（多选）。</a:t>
            </a:r>
            <a:endParaRPr lang="zh-CN" altLang="en-US" b="1" dirty="0"/>
          </a:p>
          <a:p>
            <a:pPr lvl="1">
              <a:spcBef>
                <a:spcPct val="50000"/>
              </a:spcBef>
              <a:buFont typeface="Wingdings" pitchFamily="2" charset="2"/>
              <a:buNone/>
            </a:pPr>
            <a:r>
              <a:rPr lang="en-US" altLang="zh-CN" sz="3000" b="1" dirty="0"/>
              <a:t>A</a:t>
            </a:r>
            <a:r>
              <a:rPr lang="zh-CN" altLang="en-US" sz="3000" b="1" dirty="0"/>
              <a:t>）计算机辅助教学、专家系统、人工智能</a:t>
            </a:r>
          </a:p>
          <a:p>
            <a:pPr lvl="1">
              <a:spcBef>
                <a:spcPct val="50000"/>
              </a:spcBef>
              <a:buFont typeface="Wingdings" pitchFamily="2" charset="2"/>
              <a:buNone/>
            </a:pPr>
            <a:r>
              <a:rPr lang="en-US" altLang="zh-CN" sz="3000" b="1" dirty="0"/>
              <a:t>B</a:t>
            </a:r>
            <a:r>
              <a:rPr lang="zh-CN" altLang="en-US" sz="3000" b="1" dirty="0"/>
              <a:t>）工程计算</a:t>
            </a:r>
            <a:r>
              <a:rPr lang="zh-CN" altLang="en-US" sz="3000" b="1" dirty="0" smtClean="0"/>
              <a:t>、信息处理、</a:t>
            </a:r>
            <a:r>
              <a:rPr lang="zh-CN" altLang="en-US" sz="3000" b="1" dirty="0"/>
              <a:t>文字处理</a:t>
            </a:r>
          </a:p>
          <a:p>
            <a:pPr lvl="1">
              <a:spcBef>
                <a:spcPct val="50000"/>
              </a:spcBef>
              <a:buFont typeface="Wingdings" pitchFamily="2" charset="2"/>
              <a:buNone/>
            </a:pPr>
            <a:r>
              <a:rPr lang="en-US" altLang="zh-CN" sz="3000" b="1" dirty="0"/>
              <a:t>C</a:t>
            </a:r>
            <a:r>
              <a:rPr lang="zh-CN" altLang="en-US" sz="3000" b="1" dirty="0"/>
              <a:t>）实时控制、科学计算、数据处理</a:t>
            </a:r>
          </a:p>
          <a:p>
            <a:pPr lvl="1">
              <a:spcBef>
                <a:spcPct val="50000"/>
              </a:spcBef>
              <a:buFont typeface="Wingdings" pitchFamily="2" charset="2"/>
              <a:buNone/>
            </a:pPr>
            <a:r>
              <a:rPr lang="en-US" altLang="zh-CN" sz="3000" b="1" dirty="0"/>
              <a:t>D</a:t>
            </a:r>
            <a:r>
              <a:rPr lang="zh-CN" altLang="en-US" sz="3000" b="1" dirty="0"/>
              <a:t>）</a:t>
            </a:r>
            <a:r>
              <a:rPr lang="zh-CN" altLang="en-US" sz="3000" b="1" dirty="0" smtClean="0"/>
              <a:t>数值计算、</a:t>
            </a:r>
            <a:r>
              <a:rPr lang="zh-CN" altLang="en-US" sz="3000" b="1" dirty="0"/>
              <a:t>人工智能</a:t>
            </a:r>
            <a:r>
              <a:rPr lang="zh-CN" altLang="en-US" sz="3000" b="1" dirty="0" smtClean="0"/>
              <a:t>、网络通信</a:t>
            </a:r>
            <a:endParaRPr lang="zh-CN" altLang="en-US" sz="3000" b="1" dirty="0"/>
          </a:p>
          <a:p>
            <a:pPr algn="just"/>
            <a:endParaRPr lang="zh-CN" altLang="en-US" b="1" dirty="0"/>
          </a:p>
          <a:p>
            <a:endParaRPr lang="en-US" altLang="zh-CN" b="1" dirty="0"/>
          </a:p>
        </p:txBody>
      </p:sp>
      <p:pic>
        <p:nvPicPr>
          <p:cNvPr id="1103876" name="Picture 4" descr="86E3526A5BC34C15945F4FF7F24A612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221163"/>
            <a:ext cx="1944687" cy="172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5302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8578" name="Rectangle 2"/>
          <p:cNvSpPr>
            <a:spLocks noGrp="1" noChangeArrowheads="1"/>
          </p:cNvSpPr>
          <p:nvPr>
            <p:ph type="title"/>
          </p:nvPr>
        </p:nvSpPr>
        <p:spPr>
          <a:xfrm>
            <a:off x="1619250" y="0"/>
            <a:ext cx="6083300" cy="9080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计算思维</a:t>
            </a:r>
            <a:r>
              <a:rPr lang="en-US" altLang="zh-CN" b="0">
                <a:effectLst>
                  <a:outerShdw blurRad="38100" dist="38100" dir="2700000" algn="tl">
                    <a:srgbClr val="C0C0C0"/>
                  </a:outerShdw>
                </a:effectLst>
                <a:latin typeface="华文琥珀" pitchFamily="2" charset="-122"/>
              </a:rPr>
              <a:t>----</a:t>
            </a:r>
            <a:r>
              <a:rPr lang="zh-CN" altLang="en-US" sz="2800" b="0">
                <a:effectLst>
                  <a:outerShdw blurRad="38100" dist="38100" dir="2700000" algn="tl">
                    <a:srgbClr val="C0C0C0"/>
                  </a:outerShdw>
                </a:effectLst>
                <a:latin typeface="华文琥珀" pitchFamily="2" charset="-122"/>
              </a:rPr>
              <a:t>能做什么</a:t>
            </a:r>
          </a:p>
        </p:txBody>
      </p:sp>
      <p:sp>
        <p:nvSpPr>
          <p:cNvPr id="1688579" name="Rectangle 3"/>
          <p:cNvSpPr>
            <a:spLocks noGrp="1" noChangeArrowheads="1"/>
          </p:cNvSpPr>
          <p:nvPr>
            <p:ph type="body" idx="1"/>
          </p:nvPr>
        </p:nvSpPr>
        <p:spPr>
          <a:xfrm>
            <a:off x="395288" y="1557338"/>
            <a:ext cx="7993062" cy="38163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marL="839788" lvl="1" indent="-495300"/>
            <a:r>
              <a:rPr lang="zh-CN" altLang="en-US" b="1"/>
              <a:t>计算思维可以化繁为简、化难为易</a:t>
            </a:r>
          </a:p>
          <a:p>
            <a:pPr marL="839788" lvl="1" indent="-495300"/>
            <a:r>
              <a:rPr lang="zh-CN" altLang="en-US" b="1"/>
              <a:t>计算思维是一种递归和并行处理</a:t>
            </a:r>
          </a:p>
          <a:p>
            <a:pPr marL="839788" lvl="1" indent="-495300"/>
            <a:r>
              <a:rPr lang="zh-CN" altLang="en-US" b="1"/>
              <a:t>计算思维采用了抽象和分解</a:t>
            </a:r>
          </a:p>
          <a:p>
            <a:pPr marL="839788" lvl="1" indent="-495300"/>
            <a:r>
              <a:rPr lang="zh-CN" altLang="en-US" b="1"/>
              <a:t>计算思维是恢复的一种思维</a:t>
            </a:r>
          </a:p>
          <a:p>
            <a:pPr marL="839788" lvl="1" indent="-495300"/>
            <a:r>
              <a:rPr lang="zh-CN" altLang="en-US" b="1"/>
              <a:t>计算思维利用启发式推理</a:t>
            </a:r>
          </a:p>
        </p:txBody>
      </p:sp>
    </p:spTree>
    <p:extLst>
      <p:ext uri="{BB962C8B-B14F-4D97-AF65-F5344CB8AC3E}">
        <p14:creationId xmlns:p14="http://schemas.microsoft.com/office/powerpoint/2010/main" val="15806243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88579">
                                            <p:txEl>
                                              <p:pRg st="0" end="0"/>
                                            </p:txEl>
                                          </p:spTgt>
                                        </p:tgtEl>
                                        <p:attrNameLst>
                                          <p:attrName>style.visibility</p:attrName>
                                        </p:attrNameLst>
                                      </p:cBhvr>
                                      <p:to>
                                        <p:strVal val="visible"/>
                                      </p:to>
                                    </p:set>
                                    <p:anim calcmode="lin" valueType="num">
                                      <p:cBhvr>
                                        <p:cTn id="7" dur="500" fill="hold"/>
                                        <p:tgtEl>
                                          <p:spTgt spid="16885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8857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688579">
                                            <p:txEl>
                                              <p:pRg st="1" end="1"/>
                                            </p:txEl>
                                          </p:spTgt>
                                        </p:tgtEl>
                                        <p:attrNameLst>
                                          <p:attrName>style.visibility</p:attrName>
                                        </p:attrNameLst>
                                      </p:cBhvr>
                                      <p:to>
                                        <p:strVal val="visible"/>
                                      </p:to>
                                    </p:set>
                                    <p:anim calcmode="lin" valueType="num">
                                      <p:cBhvr>
                                        <p:cTn id="12" dur="500" fill="hold"/>
                                        <p:tgtEl>
                                          <p:spTgt spid="168857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688579">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688579">
                                            <p:txEl>
                                              <p:pRg st="2" end="2"/>
                                            </p:txEl>
                                          </p:spTgt>
                                        </p:tgtEl>
                                        <p:attrNameLst>
                                          <p:attrName>style.visibility</p:attrName>
                                        </p:attrNameLst>
                                      </p:cBhvr>
                                      <p:to>
                                        <p:strVal val="visible"/>
                                      </p:to>
                                    </p:set>
                                    <p:anim calcmode="lin" valueType="num">
                                      <p:cBhvr>
                                        <p:cTn id="17" dur="500" fill="hold"/>
                                        <p:tgtEl>
                                          <p:spTgt spid="168857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688579">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688579">
                                            <p:txEl>
                                              <p:pRg st="3" end="3"/>
                                            </p:txEl>
                                          </p:spTgt>
                                        </p:tgtEl>
                                        <p:attrNameLst>
                                          <p:attrName>style.visibility</p:attrName>
                                        </p:attrNameLst>
                                      </p:cBhvr>
                                      <p:to>
                                        <p:strVal val="visible"/>
                                      </p:to>
                                    </p:set>
                                    <p:anim calcmode="lin" valueType="num">
                                      <p:cBhvr>
                                        <p:cTn id="22" dur="500" fill="hold"/>
                                        <p:tgtEl>
                                          <p:spTgt spid="168857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688579">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688579">
                                            <p:txEl>
                                              <p:pRg st="4" end="4"/>
                                            </p:txEl>
                                          </p:spTgt>
                                        </p:tgtEl>
                                        <p:attrNameLst>
                                          <p:attrName>style.visibility</p:attrName>
                                        </p:attrNameLst>
                                      </p:cBhvr>
                                      <p:to>
                                        <p:strVal val="visible"/>
                                      </p:to>
                                    </p:set>
                                    <p:anim calcmode="lin" valueType="num">
                                      <p:cBhvr>
                                        <p:cTn id="27" dur="500" fill="hold"/>
                                        <p:tgtEl>
                                          <p:spTgt spid="168857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68857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5458" name="Rectangle 2"/>
          <p:cNvSpPr>
            <a:spLocks noGrp="1" noChangeArrowheads="1"/>
          </p:cNvSpPr>
          <p:nvPr>
            <p:ph type="title"/>
          </p:nvPr>
        </p:nvSpPr>
        <p:spPr>
          <a:xfrm>
            <a:off x="1619250" y="0"/>
            <a:ext cx="6083300" cy="9080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b="0">
                <a:effectLst>
                  <a:outerShdw blurRad="38100" dist="38100" dir="2700000" algn="tl">
                    <a:srgbClr val="C0C0C0"/>
                  </a:outerShdw>
                </a:effectLst>
                <a:latin typeface="华文琥珀" pitchFamily="2" charset="-122"/>
              </a:rPr>
              <a:t>计算思维</a:t>
            </a:r>
            <a:r>
              <a:rPr lang="en-US" altLang="zh-CN" b="0">
                <a:effectLst>
                  <a:outerShdw blurRad="38100" dist="38100" dir="2700000" algn="tl">
                    <a:srgbClr val="C0C0C0"/>
                  </a:outerShdw>
                </a:effectLst>
                <a:latin typeface="华文琥珀" pitchFamily="2" charset="-122"/>
              </a:rPr>
              <a:t>----</a:t>
            </a:r>
            <a:r>
              <a:rPr lang="zh-CN" altLang="en-US" sz="2800" b="0">
                <a:effectLst>
                  <a:outerShdw blurRad="38100" dist="38100" dir="2700000" algn="tl">
                    <a:srgbClr val="C0C0C0"/>
                  </a:outerShdw>
                </a:effectLst>
                <a:latin typeface="华文琥珀" pitchFamily="2" charset="-122"/>
              </a:rPr>
              <a:t>能力培养</a:t>
            </a:r>
          </a:p>
        </p:txBody>
      </p:sp>
      <p:sp>
        <p:nvSpPr>
          <p:cNvPr id="1555459" name="Rectangle 3"/>
          <p:cNvSpPr>
            <a:spLocks noGrp="1" noChangeArrowheads="1"/>
          </p:cNvSpPr>
          <p:nvPr>
            <p:ph type="body" idx="1"/>
          </p:nvPr>
        </p:nvSpPr>
        <p:spPr>
          <a:xfrm>
            <a:off x="250825" y="1484313"/>
            <a:ext cx="8569325" cy="4032250"/>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marL="839788" lvl="1" indent="-495300" algn="just">
              <a:spcBef>
                <a:spcPct val="55000"/>
              </a:spcBef>
            </a:pPr>
            <a:r>
              <a:rPr lang="zh-CN" altLang="en-US" sz="2200" b="1"/>
              <a:t>象计算机科学家一样思考问题并解决问题，是当下或即将到来的时代的迫切呼唤与必然趋势。</a:t>
            </a:r>
          </a:p>
          <a:p>
            <a:pPr marL="839788" lvl="1" indent="-495300" algn="just">
              <a:spcBef>
                <a:spcPct val="55000"/>
              </a:spcBef>
            </a:pPr>
            <a:r>
              <a:rPr lang="zh-CN" altLang="en-US" sz="2200" b="1"/>
              <a:t>什么是可计算的？怎么去计算？这些问题将始终萦绕着我们的思绪。</a:t>
            </a:r>
          </a:p>
          <a:p>
            <a:pPr marL="839788" lvl="1" indent="-495300" algn="just">
              <a:spcBef>
                <a:spcPct val="55000"/>
              </a:spcBef>
            </a:pPr>
            <a:r>
              <a:rPr lang="zh-CN" altLang="en-US" sz="2200" b="1"/>
              <a:t>我们必须清楚和明白现有计算工具处理信息的原理、模式和方法，以及它所存在的局限和能力缺陷。</a:t>
            </a:r>
          </a:p>
          <a:p>
            <a:pPr marL="839788" lvl="1" indent="-495300" algn="just">
              <a:spcBef>
                <a:spcPct val="55000"/>
              </a:spcBef>
            </a:pPr>
            <a:r>
              <a:rPr lang="zh-CN" altLang="en-US" sz="2200" b="1"/>
              <a:t>发明创造、科技创新、寻求突破是人类不懈努力的动力与源泉。而培养和具备计算思维似乎成为实现这一切的重要前提和必备条件。</a:t>
            </a:r>
          </a:p>
        </p:txBody>
      </p:sp>
    </p:spTree>
    <p:extLst>
      <p:ext uri="{BB962C8B-B14F-4D97-AF65-F5344CB8AC3E}">
        <p14:creationId xmlns:p14="http://schemas.microsoft.com/office/powerpoint/2010/main" val="8188840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55459">
                                            <p:txEl>
                                              <p:pRg st="0" end="0"/>
                                            </p:txEl>
                                          </p:spTgt>
                                        </p:tgtEl>
                                        <p:attrNameLst>
                                          <p:attrName>style.visibility</p:attrName>
                                        </p:attrNameLst>
                                      </p:cBhvr>
                                      <p:to>
                                        <p:strVal val="visible"/>
                                      </p:to>
                                    </p:set>
                                    <p:anim calcmode="lin" valueType="num">
                                      <p:cBhvr>
                                        <p:cTn id="7" dur="500" fill="hold"/>
                                        <p:tgtEl>
                                          <p:spTgt spid="15554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5545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555459">
                                            <p:txEl>
                                              <p:pRg st="1" end="1"/>
                                            </p:txEl>
                                          </p:spTgt>
                                        </p:tgtEl>
                                        <p:attrNameLst>
                                          <p:attrName>style.visibility</p:attrName>
                                        </p:attrNameLst>
                                      </p:cBhvr>
                                      <p:to>
                                        <p:strVal val="visible"/>
                                      </p:to>
                                    </p:set>
                                    <p:anim calcmode="lin" valueType="num">
                                      <p:cBhvr>
                                        <p:cTn id="12" dur="500" fill="hold"/>
                                        <p:tgtEl>
                                          <p:spTgt spid="155545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555459">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555459">
                                            <p:txEl>
                                              <p:pRg st="2" end="2"/>
                                            </p:txEl>
                                          </p:spTgt>
                                        </p:tgtEl>
                                        <p:attrNameLst>
                                          <p:attrName>style.visibility</p:attrName>
                                        </p:attrNameLst>
                                      </p:cBhvr>
                                      <p:to>
                                        <p:strVal val="visible"/>
                                      </p:to>
                                    </p:set>
                                    <p:anim calcmode="lin" valueType="num">
                                      <p:cBhvr>
                                        <p:cTn id="17" dur="500" fill="hold"/>
                                        <p:tgtEl>
                                          <p:spTgt spid="155545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555459">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555459">
                                            <p:txEl>
                                              <p:pRg st="3" end="3"/>
                                            </p:txEl>
                                          </p:spTgt>
                                        </p:tgtEl>
                                        <p:attrNameLst>
                                          <p:attrName>style.visibility</p:attrName>
                                        </p:attrNameLst>
                                      </p:cBhvr>
                                      <p:to>
                                        <p:strVal val="visible"/>
                                      </p:to>
                                    </p:set>
                                    <p:anim calcmode="lin" valueType="num">
                                      <p:cBhvr>
                                        <p:cTn id="22" dur="500" fill="hold"/>
                                        <p:tgtEl>
                                          <p:spTgt spid="155545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55545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a:xfrm>
            <a:off x="1619250" y="0"/>
            <a:ext cx="6083300" cy="908050"/>
          </a:xfrm>
          <a:noFill/>
          <a:ln/>
          <a:extLst>
            <a:ext uri="{909E8E84-426E-40DD-AFC4-6F175D3DCCD1}">
              <a14:hiddenFill xmlns:a14="http://schemas.microsoft.com/office/drawing/2010/main">
                <a:gradFill rotWithShape="0">
                  <a:gsLst>
                    <a:gs pos="0">
                      <a:srgbClr val="000000"/>
                    </a:gs>
                    <a:gs pos="20000">
                      <a:srgbClr val="0A128C"/>
                    </a:gs>
                    <a:gs pos="35000">
                      <a:srgbClr val="181CC7"/>
                    </a:gs>
                    <a:gs pos="44000">
                      <a:srgbClr val="7005D4"/>
                    </a:gs>
                    <a:gs pos="50000">
                      <a:srgbClr val="8C3D91"/>
                    </a:gs>
                    <a:gs pos="56000">
                      <a:srgbClr val="7005D4"/>
                    </a:gs>
                    <a:gs pos="65000">
                      <a:srgbClr val="181CC7"/>
                    </a:gs>
                    <a:gs pos="80001">
                      <a:srgbClr val="0A128C"/>
                    </a:gs>
                    <a:gs pos="100000">
                      <a:srgbClr val="000000"/>
                    </a:gs>
                  </a:gsLst>
                  <a:lin ang="5400000" scaled="1"/>
                </a:gradFill>
              </a14:hiddenFill>
            </a:ext>
          </a:extLst>
        </p:spPr>
        <p:txBody>
          <a:bodyPr lIns="92075" tIns="46038" rIns="92075" bIns="46038" anchor="ctr"/>
          <a:lstStyle/>
          <a:p>
            <a:r>
              <a:rPr lang="zh-CN" altLang="en-US" sz="3600" b="0" dirty="0" smtClean="0">
                <a:effectLst>
                  <a:outerShdw blurRad="38100" dist="38100" dir="2700000" algn="tl">
                    <a:srgbClr val="C0C0C0"/>
                  </a:outerShdw>
                </a:effectLst>
                <a:latin typeface="华文琥珀" pitchFamily="2" charset="-122"/>
              </a:rPr>
              <a:t>第</a:t>
            </a:r>
            <a:r>
              <a:rPr lang="en-US" altLang="zh-CN" sz="3600" b="0" dirty="0" smtClean="0">
                <a:effectLst>
                  <a:outerShdw blurRad="38100" dist="38100" dir="2700000" algn="tl">
                    <a:srgbClr val="C0C0C0"/>
                  </a:outerShdw>
                </a:effectLst>
                <a:latin typeface="华文琥珀" pitchFamily="2" charset="-122"/>
              </a:rPr>
              <a:t>1</a:t>
            </a:r>
            <a:r>
              <a:rPr lang="zh-CN" altLang="en-US" sz="3600" b="0" dirty="0" smtClean="0">
                <a:effectLst>
                  <a:outerShdw blurRad="38100" dist="38100" dir="2700000" algn="tl">
                    <a:srgbClr val="C0C0C0"/>
                  </a:outerShdw>
                </a:effectLst>
                <a:latin typeface="华文琥珀" pitchFamily="2" charset="-122"/>
              </a:rPr>
              <a:t>章 计算机概述</a:t>
            </a:r>
            <a:endParaRPr lang="zh-CN" altLang="en-US" sz="3600" b="0" dirty="0">
              <a:effectLst>
                <a:outerShdw blurRad="38100" dist="38100" dir="2700000" algn="tl">
                  <a:srgbClr val="C0C0C0"/>
                </a:outerShdw>
              </a:effectLst>
              <a:latin typeface="华文琥珀" pitchFamily="2" charset="-122"/>
            </a:endParaRPr>
          </a:p>
        </p:txBody>
      </p:sp>
      <p:sp>
        <p:nvSpPr>
          <p:cNvPr id="1139715" name="Rectangle 3"/>
          <p:cNvSpPr>
            <a:spLocks noGrp="1" noChangeArrowheads="1"/>
          </p:cNvSpPr>
          <p:nvPr>
            <p:ph type="body" idx="1"/>
          </p:nvPr>
        </p:nvSpPr>
        <p:spPr>
          <a:xfrm>
            <a:off x="395288" y="1700213"/>
            <a:ext cx="8172450" cy="3636962"/>
          </a:xfrm>
          <a:noFill/>
          <a:ln/>
          <a:extLst>
            <a:ext uri="{909E8E84-426E-40DD-AFC4-6F175D3DCCD1}">
              <a14:hiddenFill xmlns:a14="http://schemas.microsoft.com/office/drawing/2010/main">
                <a:gradFill rotWithShape="0">
                  <a:gsLst>
                    <a:gs pos="0">
                      <a:srgbClr val="8C3D91"/>
                    </a:gs>
                    <a:gs pos="12000">
                      <a:srgbClr val="7005D4"/>
                    </a:gs>
                    <a:gs pos="30000">
                      <a:srgbClr val="181CC7"/>
                    </a:gs>
                    <a:gs pos="60001">
                      <a:srgbClr val="0A128C"/>
                    </a:gs>
                    <a:gs pos="100000">
                      <a:srgbClr val="000000"/>
                    </a:gs>
                  </a:gsLst>
                  <a:lin ang="5400000" scaled="1"/>
                </a:gradFill>
              </a14:hiddenFill>
            </a:ext>
          </a:extLst>
        </p:spPr>
        <p:txBody>
          <a:bodyPr lIns="92075" tIns="46038" rIns="92075" bIns="46038"/>
          <a:lstStyle/>
          <a:p>
            <a:pPr marL="571500" indent="-571500">
              <a:lnSpc>
                <a:spcPct val="90000"/>
              </a:lnSpc>
              <a:spcBef>
                <a:spcPct val="0"/>
              </a:spcBef>
              <a:buFont typeface="Wingdings" pitchFamily="2" charset="2"/>
              <a:buNone/>
            </a:pPr>
            <a:r>
              <a:rPr lang="zh-CN" altLang="en-US" sz="3200" b="1" dirty="0"/>
              <a:t>通过</a:t>
            </a:r>
            <a:r>
              <a:rPr lang="zh-CN" altLang="en-US" sz="3200" b="1" dirty="0" smtClean="0"/>
              <a:t>本章学习</a:t>
            </a:r>
            <a:r>
              <a:rPr lang="zh-CN" altLang="en-US" sz="3200" b="1" dirty="0"/>
              <a:t>，应理解和掌握：</a:t>
            </a:r>
            <a:r>
              <a:rPr lang="zh-CN" altLang="en-US" b="1" dirty="0"/>
              <a:t/>
            </a:r>
            <a:br>
              <a:rPr lang="zh-CN" altLang="en-US" b="1" dirty="0"/>
            </a:br>
            <a:endParaRPr lang="zh-CN" altLang="en-US" b="1" dirty="0"/>
          </a:p>
          <a:p>
            <a:pPr marL="571500" indent="-571500">
              <a:lnSpc>
                <a:spcPct val="90000"/>
              </a:lnSpc>
              <a:spcBef>
                <a:spcPct val="0"/>
              </a:spcBef>
            </a:pPr>
            <a:r>
              <a:rPr lang="zh-CN" altLang="en-US" b="1" dirty="0" smtClean="0">
                <a:latin typeface="华文楷体" pitchFamily="2" charset="-122"/>
                <a:ea typeface="华文楷体" pitchFamily="2" charset="-122"/>
              </a:rPr>
              <a:t>理解信息技术；</a:t>
            </a:r>
          </a:p>
          <a:p>
            <a:pPr marL="571500" indent="-571500">
              <a:lnSpc>
                <a:spcPct val="90000"/>
              </a:lnSpc>
              <a:spcBef>
                <a:spcPct val="0"/>
              </a:spcBef>
            </a:pPr>
            <a:r>
              <a:rPr lang="zh-CN" altLang="en-US" b="1" dirty="0" smtClean="0">
                <a:latin typeface="华文楷体" pitchFamily="2" charset="-122"/>
                <a:ea typeface="华文楷体" pitchFamily="2" charset="-122"/>
              </a:rPr>
              <a:t>真正</a:t>
            </a:r>
            <a:r>
              <a:rPr lang="zh-CN" altLang="en-US" b="1" dirty="0">
                <a:latin typeface="华文楷体" pitchFamily="2" charset="-122"/>
                <a:ea typeface="华文楷体" pitchFamily="2" charset="-122"/>
              </a:rPr>
              <a:t>认识电子计算机</a:t>
            </a:r>
            <a:r>
              <a:rPr lang="en-US" altLang="zh-CN" b="1" dirty="0">
                <a:latin typeface="华文楷体" pitchFamily="2" charset="-122"/>
                <a:ea typeface="华文楷体" pitchFamily="2" charset="-122"/>
              </a:rPr>
              <a:t>;</a:t>
            </a:r>
          </a:p>
          <a:p>
            <a:pPr marL="571500" indent="-571500">
              <a:lnSpc>
                <a:spcPct val="90000"/>
              </a:lnSpc>
              <a:spcBef>
                <a:spcPct val="0"/>
              </a:spcBef>
            </a:pPr>
            <a:r>
              <a:rPr lang="zh-CN" altLang="en-US" b="1" dirty="0" smtClean="0">
                <a:latin typeface="华文楷体" pitchFamily="2" charset="-122"/>
                <a:ea typeface="华文楷体" pitchFamily="2" charset="-122"/>
              </a:rPr>
              <a:t>了解</a:t>
            </a:r>
            <a:r>
              <a:rPr lang="zh-CN" altLang="en-US" b="1" dirty="0">
                <a:latin typeface="华文楷体" pitchFamily="2" charset="-122"/>
                <a:ea typeface="华文楷体" pitchFamily="2" charset="-122"/>
              </a:rPr>
              <a:t>电子计算机的发展史；</a:t>
            </a:r>
          </a:p>
          <a:p>
            <a:pPr marL="571500" indent="-571500">
              <a:lnSpc>
                <a:spcPct val="90000"/>
              </a:lnSpc>
              <a:spcBef>
                <a:spcPct val="0"/>
              </a:spcBef>
            </a:pPr>
            <a:r>
              <a:rPr lang="zh-CN" altLang="en-US" b="1" dirty="0">
                <a:latin typeface="华文楷体" pitchFamily="2" charset="-122"/>
                <a:ea typeface="华文楷体" pitchFamily="2" charset="-122"/>
              </a:rPr>
              <a:t>理解电子计算机的特点、用途和分类；</a:t>
            </a:r>
          </a:p>
          <a:p>
            <a:pPr marL="571500" indent="-571500">
              <a:lnSpc>
                <a:spcPct val="90000"/>
              </a:lnSpc>
              <a:spcBef>
                <a:spcPct val="0"/>
              </a:spcBef>
            </a:pPr>
            <a:r>
              <a:rPr lang="zh-CN" altLang="en-US" b="1" dirty="0">
                <a:latin typeface="华文楷体" pitchFamily="2" charset="-122"/>
                <a:ea typeface="华文楷体" pitchFamily="2" charset="-122"/>
              </a:rPr>
              <a:t>建立“计算思维”新</a:t>
            </a:r>
            <a:r>
              <a:rPr lang="zh-CN" altLang="en-US" b="1" dirty="0" smtClean="0">
                <a:latin typeface="华文楷体" pitchFamily="2" charset="-122"/>
                <a:ea typeface="华文楷体" pitchFamily="2" charset="-122"/>
              </a:rPr>
              <a:t>理念</a:t>
            </a:r>
            <a:r>
              <a:rPr lang="zh-CN" altLang="en-US" b="1" dirty="0">
                <a:latin typeface="华文楷体" pitchFamily="2" charset="-122"/>
                <a:ea typeface="华文楷体" pitchFamily="2" charset="-122"/>
              </a:rPr>
              <a:t>。</a:t>
            </a:r>
            <a:endParaRPr lang="zh-CN" altLang="en-US" b="1" dirty="0">
              <a:latin typeface="华文楷体" pitchFamily="2" charset="-122"/>
              <a:ea typeface="华文楷体" pitchFamily="2" charset="-122"/>
            </a:endParaRPr>
          </a:p>
        </p:txBody>
      </p:sp>
    </p:spTree>
    <p:extLst>
      <p:ext uri="{BB962C8B-B14F-4D97-AF65-F5344CB8AC3E}">
        <p14:creationId xmlns:p14="http://schemas.microsoft.com/office/powerpoint/2010/main" val="127143590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139715">
                                            <p:txEl>
                                              <p:pRg st="0" end="0"/>
                                            </p:txEl>
                                          </p:spTgt>
                                        </p:tgtEl>
                                        <p:attrNameLst>
                                          <p:attrName>style.visibility</p:attrName>
                                        </p:attrNameLst>
                                      </p:cBhvr>
                                      <p:to>
                                        <p:strVal val="visible"/>
                                      </p:to>
                                    </p:set>
                                    <p:anim calcmode="lin" valueType="num">
                                      <p:cBhvr>
                                        <p:cTn id="7" dur="500" fill="hold"/>
                                        <p:tgtEl>
                                          <p:spTgt spid="11397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39715">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139715">
                                            <p:txEl>
                                              <p:pRg st="2" end="2"/>
                                            </p:txEl>
                                          </p:spTgt>
                                        </p:tgtEl>
                                        <p:attrNameLst>
                                          <p:attrName>style.visibility</p:attrName>
                                        </p:attrNameLst>
                                      </p:cBhvr>
                                      <p:to>
                                        <p:strVal val="visible"/>
                                      </p:to>
                                    </p:set>
                                    <p:anim calcmode="lin" valueType="num">
                                      <p:cBhvr>
                                        <p:cTn id="12" dur="500" fill="hold"/>
                                        <p:tgtEl>
                                          <p:spTgt spid="113971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139715">
                                            <p:txEl>
                                              <p:pRg st="2" end="2"/>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139715">
                                            <p:txEl>
                                              <p:pRg st="1" end="1"/>
                                            </p:txEl>
                                          </p:spTgt>
                                        </p:tgtEl>
                                        <p:attrNameLst>
                                          <p:attrName>style.visibility</p:attrName>
                                        </p:attrNameLst>
                                      </p:cBhvr>
                                      <p:to>
                                        <p:strVal val="visible"/>
                                      </p:to>
                                    </p:set>
                                    <p:anim calcmode="lin" valueType="num">
                                      <p:cBhvr>
                                        <p:cTn id="17" dur="500" fill="hold"/>
                                        <p:tgtEl>
                                          <p:spTgt spid="113971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139715">
                                            <p:txEl>
                                              <p:pRg st="1" end="1"/>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139715">
                                            <p:txEl>
                                              <p:pRg st="3" end="3"/>
                                            </p:txEl>
                                          </p:spTgt>
                                        </p:tgtEl>
                                        <p:attrNameLst>
                                          <p:attrName>style.visibility</p:attrName>
                                        </p:attrNameLst>
                                      </p:cBhvr>
                                      <p:to>
                                        <p:strVal val="visible"/>
                                      </p:to>
                                    </p:set>
                                    <p:anim calcmode="lin" valueType="num">
                                      <p:cBhvr>
                                        <p:cTn id="22" dur="500" fill="hold"/>
                                        <p:tgtEl>
                                          <p:spTgt spid="113971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139715">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139715">
                                            <p:txEl>
                                              <p:pRg st="4" end="4"/>
                                            </p:txEl>
                                          </p:spTgt>
                                        </p:tgtEl>
                                        <p:attrNameLst>
                                          <p:attrName>style.visibility</p:attrName>
                                        </p:attrNameLst>
                                      </p:cBhvr>
                                      <p:to>
                                        <p:strVal val="visible"/>
                                      </p:to>
                                    </p:set>
                                    <p:anim calcmode="lin" valueType="num">
                                      <p:cBhvr>
                                        <p:cTn id="27" dur="500" fill="hold"/>
                                        <p:tgtEl>
                                          <p:spTgt spid="113971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139715">
                                            <p:txEl>
                                              <p:pRg st="4" end="4"/>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nodeType="afterEffect">
                                  <p:stCondLst>
                                    <p:cond delay="0"/>
                                  </p:stCondLst>
                                  <p:childTnLst>
                                    <p:set>
                                      <p:cBhvr>
                                        <p:cTn id="31" dur="1" fill="hold">
                                          <p:stCondLst>
                                            <p:cond delay="0"/>
                                          </p:stCondLst>
                                        </p:cTn>
                                        <p:tgtEl>
                                          <p:spTgt spid="1139715">
                                            <p:txEl>
                                              <p:pRg st="5" end="5"/>
                                            </p:txEl>
                                          </p:spTgt>
                                        </p:tgtEl>
                                        <p:attrNameLst>
                                          <p:attrName>style.visibility</p:attrName>
                                        </p:attrNameLst>
                                      </p:cBhvr>
                                      <p:to>
                                        <p:strVal val="visible"/>
                                      </p:to>
                                    </p:set>
                                    <p:anim calcmode="lin" valueType="num">
                                      <p:cBhvr>
                                        <p:cTn id="32" dur="500" fill="hold"/>
                                        <p:tgtEl>
                                          <p:spTgt spid="113971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13971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4"/>
          <p:cNvSpPr>
            <a:spLocks noGrp="1" noChangeArrowheads="1"/>
          </p:cNvSpPr>
          <p:nvPr>
            <p:ph type="sldNum" sz="quarter" idx="4294967295"/>
          </p:nvPr>
        </p:nvSpPr>
        <p:spPr>
          <a:xfrm>
            <a:off x="8172450" y="6237288"/>
            <a:ext cx="971550" cy="457200"/>
          </a:xfrm>
          <a:prstGeom prst="rect">
            <a:avLst/>
          </a:prstGeom>
        </p:spPr>
        <p:txBody>
          <a:bodyPr/>
          <a:lstStyle/>
          <a:p>
            <a:fld id="{7ECBDD71-0FAB-41D1-A46C-CFBC961A718E}" type="slidenum">
              <a:rPr lang="en-US" altLang="zh-CN"/>
              <a:pPr/>
              <a:t>53</a:t>
            </a:fld>
            <a:endParaRPr lang="en-US" altLang="zh-CN"/>
          </a:p>
        </p:txBody>
      </p:sp>
      <p:sp>
        <p:nvSpPr>
          <p:cNvPr id="1544194" name="Rectangle 2"/>
          <p:cNvSpPr>
            <a:spLocks noGrp="1" noChangeArrowheads="1"/>
          </p:cNvSpPr>
          <p:nvPr>
            <p:ph type="ctrTitle"/>
          </p:nvPr>
        </p:nvSpPr>
        <p:spPr>
          <a:xfrm>
            <a:off x="395288" y="3429000"/>
            <a:ext cx="3744912" cy="1655763"/>
          </a:xfrm>
        </p:spPr>
        <p:txBody>
          <a:bodyPr/>
          <a:lstStyle/>
          <a:p>
            <a:pPr algn="ctr"/>
            <a:r>
              <a:rPr lang="zh-CN" altLang="en-US" sz="4600"/>
              <a:t>今天暂且</a:t>
            </a:r>
            <a:r>
              <a:rPr lang="en-US" sz="4600"/>
              <a:t>到此</a:t>
            </a:r>
            <a:r>
              <a:rPr lang="zh-CN" altLang="en-US" sz="4600"/>
              <a:t/>
            </a:r>
            <a:br>
              <a:rPr lang="zh-CN" altLang="en-US" sz="4600"/>
            </a:br>
            <a:r>
              <a:rPr lang="en-US" sz="4600"/>
              <a:t>谢谢大家</a:t>
            </a:r>
            <a:endParaRPr lang="zh-CN" altLang="en-US" sz="4600"/>
          </a:p>
        </p:txBody>
      </p:sp>
      <p:sp>
        <p:nvSpPr>
          <p:cNvPr id="1544195" name="AutoShape 3" descr="cat"/>
          <p:cNvSpPr>
            <a:spLocks noChangeArrowheads="1"/>
          </p:cNvSpPr>
          <p:nvPr/>
        </p:nvSpPr>
        <p:spPr bwMode="auto">
          <a:xfrm>
            <a:off x="4500563" y="2852738"/>
            <a:ext cx="3097212" cy="2665412"/>
          </a:xfrm>
          <a:prstGeom prst="cloudCallout">
            <a:avLst>
              <a:gd name="adj1" fmla="val -77625"/>
              <a:gd name="adj2" fmla="val -51014"/>
            </a:avLst>
          </a:prstGeom>
          <a:blipFill dpi="0" rotWithShape="0">
            <a:blip r:embed="rId3"/>
            <a:srcRect/>
            <a:stretch>
              <a:fillRect/>
            </a:stretch>
          </a:blipFill>
          <a:ln w="9525">
            <a:solidFill>
              <a:schemeClr val="bg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endParaRPr lang="zh-CN" altLang="zh-CN" b="0">
              <a:ea typeface="宋体" pitchFamily="2" charset="-122"/>
            </a:endParaRPr>
          </a:p>
        </p:txBody>
      </p:sp>
      <p:sp>
        <p:nvSpPr>
          <p:cNvPr id="1544196" name="WordArt 4" descr="纸袋"/>
          <p:cNvSpPr>
            <a:spLocks noChangeArrowheads="1" noChangeShapeType="1" noTextEdit="1"/>
          </p:cNvSpPr>
          <p:nvPr/>
        </p:nvSpPr>
        <p:spPr bwMode="auto">
          <a:xfrm>
            <a:off x="3132138" y="1052513"/>
            <a:ext cx="5040312" cy="1296987"/>
          </a:xfrm>
          <a:prstGeom prst="rect">
            <a:avLst/>
          </a:prstGeom>
        </p:spPr>
        <p:txBody>
          <a:bodyPr wrap="none" fromWordArt="1">
            <a:prstTxWarp prst="textPlain">
              <a:avLst>
                <a:gd name="adj" fmla="val 50000"/>
              </a:avLst>
            </a:prstTxWarp>
          </a:bodyPr>
          <a:lstStyle/>
          <a:p>
            <a:r>
              <a:rPr lang="zh-CN" alt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rPr>
              <a:t>下课了</a:t>
            </a:r>
            <a:r>
              <a:rPr lang="en-US" altLang="zh-CN"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rPr>
              <a:t>!</a:t>
            </a:r>
            <a:endParaRPr lang="zh-CN" alt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endParaRPr>
          </a:p>
        </p:txBody>
      </p:sp>
      <p:pic>
        <p:nvPicPr>
          <p:cNvPr id="1544203" name="melody.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323850" y="1916113"/>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9229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utoRev="1" fill="hold" grpId="0" nodeType="withEffect">
                                  <p:stCondLst>
                                    <p:cond delay="0"/>
                                  </p:stCondLst>
                                  <p:endCondLst>
                                    <p:cond evt="onNext" delay="0">
                                      <p:tgtEl>
                                        <p:sldTgt/>
                                      </p:tgtEl>
                                    </p:cond>
                                  </p:endCondLst>
                                  <p:childTnLst>
                                    <p:animScale>
                                      <p:cBhvr>
                                        <p:cTn id="6" dur="2000" fill="hold"/>
                                        <p:tgtEl>
                                          <p:spTgt spid="1544196"/>
                                        </p:tgtEl>
                                      </p:cBhvr>
                                      <p:by x="150000" y="150000"/>
                                    </p:animScale>
                                  </p:childTnLst>
                                </p:cTn>
                              </p:par>
                            </p:childTnLst>
                          </p:cTn>
                        </p:par>
                        <p:par>
                          <p:cTn id="7" fill="hold" nodeType="afterGroup">
                            <p:stCondLst>
                              <p:cond delay="4000"/>
                            </p:stCondLst>
                            <p:childTnLst>
                              <p:par>
                                <p:cTn id="8" presetID="1" presetClass="mediacall" presetSubtype="0" fill="hold" nodeType="afterEffect">
                                  <p:stCondLst>
                                    <p:cond delay="0"/>
                                  </p:stCondLst>
                                  <p:childTnLst>
                                    <p:cmd type="call" cmd="playFrom(0.0)">
                                      <p:cBhvr>
                                        <p:cTn id="9" dur="1" fill="hold"/>
                                        <p:tgtEl>
                                          <p:spTgt spid="154420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repeatCount="indefinite" fill="hold" display="0">
                  <p:stCondLst>
                    <p:cond delay="indefinite"/>
                  </p:stCondLst>
                  <p:endCondLst>
                    <p:cond evt="onPrev" delay="0">
                      <p:tgtEl>
                        <p:sldTgt/>
                      </p:tgtEl>
                    </p:cond>
                    <p:cond evt="onStopAudio" delay="0">
                      <p:tgtEl>
                        <p:sldTgt/>
                      </p:tgtEl>
                    </p:cond>
                  </p:endCondLst>
                </p:cTn>
                <p:tgtEl>
                  <p:spTgt spid="1544203"/>
                </p:tgtEl>
              </p:cMediaNode>
            </p:audio>
          </p:childTnLst>
        </p:cTn>
      </p:par>
    </p:tnLst>
    <p:bldLst>
      <p:bldP spid="15441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80BCD18E-6E4B-45B0-8E16-875E619A22C2}" type="slidenum">
              <a:rPr lang="en-US" altLang="zh-CN"/>
              <a:pPr/>
              <a:t>6</a:t>
            </a:fld>
            <a:endParaRPr lang="en-US" altLang="zh-CN"/>
          </a:p>
        </p:txBody>
      </p:sp>
      <p:sp>
        <p:nvSpPr>
          <p:cNvPr id="1105922" name="Rectangle 2"/>
          <p:cNvSpPr>
            <a:spLocks noGrp="1" noChangeArrowheads="1"/>
          </p:cNvSpPr>
          <p:nvPr>
            <p:ph type="title"/>
          </p:nvPr>
        </p:nvSpPr>
        <p:spPr/>
        <p:txBody>
          <a:bodyPr/>
          <a:lstStyle/>
          <a:p>
            <a:r>
              <a:rPr lang="zh-CN" altLang="en-US" b="0" dirty="0"/>
              <a:t>导引</a:t>
            </a:r>
            <a:r>
              <a:rPr lang="zh-CN" altLang="en-US" b="0" dirty="0" smtClean="0"/>
              <a:t>问题</a:t>
            </a:r>
            <a:r>
              <a:rPr lang="en-US" dirty="0" smtClean="0"/>
              <a:t> </a:t>
            </a:r>
            <a:endParaRPr lang="zh-CN" altLang="en-US" dirty="0"/>
          </a:p>
        </p:txBody>
      </p:sp>
      <p:sp>
        <p:nvSpPr>
          <p:cNvPr id="1105923" name="Rectangle 3"/>
          <p:cNvSpPr>
            <a:spLocks noGrp="1" noChangeArrowheads="1"/>
          </p:cNvSpPr>
          <p:nvPr>
            <p:ph type="body" idx="1"/>
          </p:nvPr>
        </p:nvSpPr>
        <p:spPr>
          <a:xfrm>
            <a:off x="179388" y="1196975"/>
            <a:ext cx="8064500" cy="3887788"/>
          </a:xfrm>
        </p:spPr>
        <p:txBody>
          <a:bodyPr/>
          <a:lstStyle/>
          <a:p>
            <a:pPr>
              <a:spcBef>
                <a:spcPct val="50000"/>
              </a:spcBef>
              <a:buClr>
                <a:schemeClr val="accent2"/>
              </a:buClr>
              <a:buFont typeface="Wingdings" pitchFamily="2" charset="2"/>
              <a:buNone/>
            </a:pPr>
            <a:r>
              <a:rPr lang="en-US" altLang="zh-CN" b="1"/>
              <a:t>4</a:t>
            </a:r>
            <a:r>
              <a:rPr lang="zh-CN" altLang="en-US" b="1"/>
              <a:t>、现代</a:t>
            </a:r>
            <a:r>
              <a:rPr lang="zh-CN" altLang="en-US" b="1">
                <a:solidFill>
                  <a:srgbClr val="800000"/>
                </a:solidFill>
              </a:rPr>
              <a:t>信息技术</a:t>
            </a:r>
            <a:r>
              <a:rPr lang="zh-CN" altLang="en-US" b="1"/>
              <a:t>的核心是</a:t>
            </a:r>
            <a:r>
              <a:rPr lang="en-US" altLang="zh-CN" b="1"/>
              <a:t>______</a:t>
            </a:r>
            <a:r>
              <a:rPr lang="zh-CN" altLang="en-US" b="1"/>
              <a:t>。</a:t>
            </a:r>
          </a:p>
          <a:p>
            <a:pPr>
              <a:spcBef>
                <a:spcPct val="50000"/>
              </a:spcBef>
              <a:buClr>
                <a:schemeClr val="accent2"/>
              </a:buClr>
              <a:buFont typeface="Wingdings" pitchFamily="2" charset="2"/>
              <a:buNone/>
            </a:pPr>
            <a:r>
              <a:rPr lang="zh-CN" altLang="en-US" b="1">
                <a:latin typeface="华文楷体" pitchFamily="2" charset="-122"/>
                <a:ea typeface="华文楷体" pitchFamily="2" charset="-122"/>
              </a:rPr>
              <a:t>   </a:t>
            </a:r>
            <a:r>
              <a:rPr lang="en-US" altLang="zh-CN" b="1">
                <a:latin typeface="华文楷体" pitchFamily="2" charset="-122"/>
                <a:ea typeface="华文楷体" pitchFamily="2" charset="-122"/>
              </a:rPr>
              <a:t>A</a:t>
            </a:r>
            <a:r>
              <a:rPr lang="zh-CN" altLang="en-US" b="1">
                <a:latin typeface="华文楷体" pitchFamily="2" charset="-122"/>
                <a:ea typeface="华文楷体" pitchFamily="2" charset="-122"/>
              </a:rPr>
              <a:t>）电子计算机和现代通信技术 </a:t>
            </a:r>
          </a:p>
          <a:p>
            <a:pPr>
              <a:spcBef>
                <a:spcPct val="50000"/>
              </a:spcBef>
              <a:buClr>
                <a:schemeClr val="accent2"/>
              </a:buClr>
              <a:buFont typeface="Wingdings" pitchFamily="2" charset="2"/>
              <a:buNone/>
            </a:pPr>
            <a:r>
              <a:rPr lang="zh-CN" altLang="en-US" b="1">
                <a:latin typeface="华文楷体" pitchFamily="2" charset="-122"/>
                <a:ea typeface="华文楷体" pitchFamily="2" charset="-122"/>
              </a:rPr>
              <a:t>   </a:t>
            </a:r>
            <a:r>
              <a:rPr lang="en-US" altLang="zh-CN" b="1">
                <a:latin typeface="华文楷体" pitchFamily="2" charset="-122"/>
                <a:ea typeface="华文楷体" pitchFamily="2" charset="-122"/>
              </a:rPr>
              <a:t>B</a:t>
            </a:r>
            <a:r>
              <a:rPr lang="zh-CN" altLang="en-US" b="1">
                <a:latin typeface="华文楷体" pitchFamily="2" charset="-122"/>
                <a:ea typeface="华文楷体" pitchFamily="2" charset="-122"/>
              </a:rPr>
              <a:t>）微电子技术和材料技术 </a:t>
            </a:r>
          </a:p>
          <a:p>
            <a:pPr>
              <a:spcBef>
                <a:spcPct val="50000"/>
              </a:spcBef>
              <a:buClr>
                <a:schemeClr val="accent2"/>
              </a:buClr>
              <a:buFont typeface="Wingdings" pitchFamily="2" charset="2"/>
              <a:buNone/>
            </a:pPr>
            <a:r>
              <a:rPr lang="zh-CN" altLang="en-US" b="1">
                <a:latin typeface="华文楷体" pitchFamily="2" charset="-122"/>
                <a:ea typeface="华文楷体" pitchFamily="2" charset="-122"/>
              </a:rPr>
              <a:t>   </a:t>
            </a:r>
            <a:r>
              <a:rPr lang="en-US" altLang="zh-CN" b="1">
                <a:latin typeface="华文楷体" pitchFamily="2" charset="-122"/>
                <a:ea typeface="华文楷体" pitchFamily="2" charset="-122"/>
              </a:rPr>
              <a:t>C</a:t>
            </a:r>
            <a:r>
              <a:rPr lang="zh-CN" altLang="en-US" b="1">
                <a:latin typeface="华文楷体" pitchFamily="2" charset="-122"/>
                <a:ea typeface="华文楷体" pitchFamily="2" charset="-122"/>
              </a:rPr>
              <a:t>）自动化技术和控制技术 </a:t>
            </a:r>
          </a:p>
          <a:p>
            <a:pPr>
              <a:spcBef>
                <a:spcPct val="50000"/>
              </a:spcBef>
              <a:buClr>
                <a:schemeClr val="accent2"/>
              </a:buClr>
              <a:buFont typeface="Wingdings" pitchFamily="2" charset="2"/>
              <a:buNone/>
            </a:pPr>
            <a:r>
              <a:rPr lang="zh-CN" altLang="en-US" b="1">
                <a:latin typeface="华文楷体" pitchFamily="2" charset="-122"/>
                <a:ea typeface="华文楷体" pitchFamily="2" charset="-122"/>
              </a:rPr>
              <a:t>   </a:t>
            </a:r>
            <a:r>
              <a:rPr lang="en-US" altLang="zh-CN" b="1">
                <a:latin typeface="华文楷体" pitchFamily="2" charset="-122"/>
                <a:ea typeface="华文楷体" pitchFamily="2" charset="-122"/>
              </a:rPr>
              <a:t>D</a:t>
            </a:r>
            <a:r>
              <a:rPr lang="zh-CN" altLang="en-US" b="1">
                <a:latin typeface="华文楷体" pitchFamily="2" charset="-122"/>
                <a:ea typeface="华文楷体" pitchFamily="2" charset="-122"/>
              </a:rPr>
              <a:t>）数字化技术和网络技术</a:t>
            </a:r>
            <a:r>
              <a:rPr lang="zh-CN" altLang="en-US" b="1"/>
              <a:t> </a:t>
            </a:r>
          </a:p>
          <a:p>
            <a:pPr>
              <a:spcBef>
                <a:spcPct val="50000"/>
              </a:spcBef>
              <a:buClr>
                <a:schemeClr val="accent2"/>
              </a:buClr>
              <a:buFont typeface="Wingdings" pitchFamily="2" charset="2"/>
              <a:buNone/>
            </a:pPr>
            <a:endParaRPr lang="zh-CN" altLang="en-US" b="1"/>
          </a:p>
          <a:p>
            <a:pPr>
              <a:spcBef>
                <a:spcPct val="50000"/>
              </a:spcBef>
              <a:buClr>
                <a:schemeClr val="accent2"/>
              </a:buClr>
              <a:buFont typeface="Wingdings" pitchFamily="2" charset="2"/>
              <a:buNone/>
            </a:pPr>
            <a:endParaRPr lang="en-US" altLang="zh-CN" b="1"/>
          </a:p>
        </p:txBody>
      </p:sp>
      <p:pic>
        <p:nvPicPr>
          <p:cNvPr id="1105924" name="Picture 4" descr="FC5369693B57E9B7CB3FEC93DA46817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933825"/>
            <a:ext cx="1957388" cy="185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246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776B96D7-60D9-438B-8323-3CD08008C95F}" type="slidenum">
              <a:rPr lang="en-US" altLang="zh-CN"/>
              <a:pPr/>
              <a:t>7</a:t>
            </a:fld>
            <a:endParaRPr lang="en-US" altLang="zh-CN"/>
          </a:p>
        </p:txBody>
      </p:sp>
      <p:sp>
        <p:nvSpPr>
          <p:cNvPr id="1107970" name="Rectangle 2"/>
          <p:cNvSpPr>
            <a:spLocks noGrp="1" noChangeArrowheads="1"/>
          </p:cNvSpPr>
          <p:nvPr>
            <p:ph type="title"/>
          </p:nvPr>
        </p:nvSpPr>
        <p:spPr/>
        <p:txBody>
          <a:bodyPr/>
          <a:lstStyle/>
          <a:p>
            <a:r>
              <a:rPr lang="zh-CN" altLang="en-US" b="0" dirty="0"/>
              <a:t>导引</a:t>
            </a:r>
            <a:r>
              <a:rPr lang="zh-CN" altLang="en-US" b="0" dirty="0" smtClean="0"/>
              <a:t>问题</a:t>
            </a:r>
            <a:r>
              <a:rPr lang="en-US" dirty="0" smtClean="0"/>
              <a:t> </a:t>
            </a:r>
            <a:endParaRPr lang="zh-CN" altLang="en-US" dirty="0"/>
          </a:p>
        </p:txBody>
      </p:sp>
      <p:sp>
        <p:nvSpPr>
          <p:cNvPr id="1107971" name="Rectangle 3"/>
          <p:cNvSpPr>
            <a:spLocks noGrp="1" noChangeArrowheads="1"/>
          </p:cNvSpPr>
          <p:nvPr>
            <p:ph type="body" idx="1"/>
          </p:nvPr>
        </p:nvSpPr>
        <p:spPr/>
        <p:txBody>
          <a:bodyPr/>
          <a:lstStyle/>
          <a:p>
            <a:pPr>
              <a:buFont typeface="Wingdings" pitchFamily="2" charset="2"/>
              <a:buNone/>
            </a:pPr>
            <a:r>
              <a:rPr lang="en-US" altLang="zh-CN" b="1"/>
              <a:t>5</a:t>
            </a:r>
            <a:r>
              <a:rPr lang="zh-CN" altLang="en-US" b="1"/>
              <a:t>、计算机的</a:t>
            </a:r>
            <a:r>
              <a:rPr lang="zh-CN" altLang="en-US" b="1">
                <a:solidFill>
                  <a:srgbClr val="800000"/>
                </a:solidFill>
              </a:rPr>
              <a:t>性能指标</a:t>
            </a:r>
            <a:r>
              <a:rPr lang="zh-CN" altLang="en-US" b="1"/>
              <a:t>包括多项，下列项目中</a:t>
            </a:r>
            <a:r>
              <a:rPr lang="en-US" altLang="zh-CN" b="1"/>
              <a:t>_____</a:t>
            </a:r>
            <a:r>
              <a:rPr lang="zh-CN" altLang="en-US" b="1"/>
              <a:t>不属于性能指标。 </a:t>
            </a:r>
            <a:endParaRPr lang="zh-CN" altLang="en-US" b="1">
              <a:latin typeface="华文楷体" pitchFamily="2" charset="-122"/>
              <a:ea typeface="华文楷体" pitchFamily="2" charset="-122"/>
            </a:endParaRPr>
          </a:p>
          <a:p>
            <a:pPr>
              <a:buFont typeface="Wingdings" pitchFamily="2" charset="2"/>
              <a:buNone/>
            </a:pPr>
            <a:r>
              <a:rPr lang="zh-CN" altLang="en-US" b="1">
                <a:latin typeface="华文楷体" pitchFamily="2" charset="-122"/>
                <a:ea typeface="华文楷体" pitchFamily="2" charset="-122"/>
              </a:rPr>
              <a:t></a:t>
            </a:r>
            <a:r>
              <a:rPr lang="en-US" altLang="zh-CN" b="1">
                <a:latin typeface="华文楷体" pitchFamily="2" charset="-122"/>
                <a:ea typeface="华文楷体" pitchFamily="2" charset="-122"/>
              </a:rPr>
              <a:t>A</a:t>
            </a:r>
            <a:r>
              <a:rPr lang="zh-CN" altLang="en-US" b="1">
                <a:latin typeface="华文楷体" pitchFamily="2" charset="-122"/>
                <a:ea typeface="华文楷体" pitchFamily="2" charset="-122"/>
              </a:rPr>
              <a:t>）主频 </a:t>
            </a:r>
          </a:p>
          <a:p>
            <a:pPr>
              <a:buFont typeface="Wingdings" pitchFamily="2" charset="2"/>
              <a:buNone/>
            </a:pPr>
            <a:r>
              <a:rPr lang="zh-CN" altLang="en-US" b="1">
                <a:latin typeface="华文楷体" pitchFamily="2" charset="-122"/>
                <a:ea typeface="华文楷体" pitchFamily="2" charset="-122"/>
              </a:rPr>
              <a:t>        </a:t>
            </a:r>
            <a:r>
              <a:rPr lang="en-US" altLang="zh-CN" b="1">
                <a:latin typeface="华文楷体" pitchFamily="2" charset="-122"/>
                <a:ea typeface="华文楷体" pitchFamily="2" charset="-122"/>
              </a:rPr>
              <a:t>B</a:t>
            </a:r>
            <a:r>
              <a:rPr lang="zh-CN" altLang="en-US" b="1">
                <a:latin typeface="华文楷体" pitchFamily="2" charset="-122"/>
                <a:ea typeface="华文楷体" pitchFamily="2" charset="-122"/>
              </a:rPr>
              <a:t>）字长 </a:t>
            </a:r>
          </a:p>
          <a:p>
            <a:pPr>
              <a:buFont typeface="Wingdings" pitchFamily="2" charset="2"/>
              <a:buNone/>
            </a:pPr>
            <a:r>
              <a:rPr lang="zh-CN" altLang="en-US" b="1">
                <a:latin typeface="华文楷体" pitchFamily="2" charset="-122"/>
                <a:ea typeface="华文楷体" pitchFamily="2" charset="-122"/>
              </a:rPr>
              <a:t>        </a:t>
            </a:r>
            <a:r>
              <a:rPr lang="en-US" altLang="zh-CN" b="1">
                <a:latin typeface="华文楷体" pitchFamily="2" charset="-122"/>
                <a:ea typeface="华文楷体" pitchFamily="2" charset="-122"/>
              </a:rPr>
              <a:t>C</a:t>
            </a:r>
            <a:r>
              <a:rPr lang="zh-CN" altLang="en-US" b="1">
                <a:latin typeface="华文楷体" pitchFamily="2" charset="-122"/>
                <a:ea typeface="华文楷体" pitchFamily="2" charset="-122"/>
              </a:rPr>
              <a:t>）运算速度</a:t>
            </a:r>
          </a:p>
          <a:p>
            <a:pPr>
              <a:buFont typeface="Wingdings" pitchFamily="2" charset="2"/>
              <a:buNone/>
            </a:pPr>
            <a:r>
              <a:rPr lang="zh-CN" altLang="en-US" b="1">
                <a:latin typeface="华文楷体" pitchFamily="2" charset="-122"/>
                <a:ea typeface="华文楷体" pitchFamily="2" charset="-122"/>
              </a:rPr>
              <a:t>        </a:t>
            </a:r>
            <a:r>
              <a:rPr lang="en-US" altLang="zh-CN" b="1">
                <a:latin typeface="华文楷体" pitchFamily="2" charset="-122"/>
                <a:ea typeface="华文楷体" pitchFamily="2" charset="-122"/>
              </a:rPr>
              <a:t>D</a:t>
            </a:r>
            <a:r>
              <a:rPr lang="zh-CN" altLang="en-US" b="1">
                <a:latin typeface="华文楷体" pitchFamily="2" charset="-122"/>
                <a:ea typeface="华文楷体" pitchFamily="2" charset="-122"/>
              </a:rPr>
              <a:t>）带光驱否</a:t>
            </a:r>
            <a:r>
              <a:rPr lang="zh-CN" altLang="en-US" b="1"/>
              <a:t> </a:t>
            </a:r>
          </a:p>
        </p:txBody>
      </p:sp>
      <p:pic>
        <p:nvPicPr>
          <p:cNvPr id="1107972" name="Picture 4" descr="2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95963" y="3860800"/>
            <a:ext cx="2447925" cy="171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6698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D0EC984D-36E8-4E54-9B6B-585EF3FCD71B}" type="slidenum">
              <a:rPr lang="en-US" altLang="zh-CN"/>
              <a:pPr/>
              <a:t>8</a:t>
            </a:fld>
            <a:endParaRPr lang="en-US" altLang="zh-CN"/>
          </a:p>
        </p:txBody>
      </p:sp>
      <p:sp>
        <p:nvSpPr>
          <p:cNvPr id="1110018" name="Rectangle 2"/>
          <p:cNvSpPr>
            <a:spLocks noGrp="1" noChangeArrowheads="1"/>
          </p:cNvSpPr>
          <p:nvPr>
            <p:ph type="title"/>
          </p:nvPr>
        </p:nvSpPr>
        <p:spPr/>
        <p:txBody>
          <a:bodyPr/>
          <a:lstStyle/>
          <a:p>
            <a:r>
              <a:rPr lang="zh-CN" altLang="en-US" b="0" dirty="0"/>
              <a:t>导引</a:t>
            </a:r>
            <a:r>
              <a:rPr lang="zh-CN" altLang="en-US" b="0" dirty="0" smtClean="0"/>
              <a:t>问题</a:t>
            </a:r>
            <a:r>
              <a:rPr lang="en-US" dirty="0" smtClean="0"/>
              <a:t> </a:t>
            </a:r>
            <a:endParaRPr lang="zh-CN" altLang="en-US" dirty="0"/>
          </a:p>
        </p:txBody>
      </p:sp>
      <p:sp>
        <p:nvSpPr>
          <p:cNvPr id="1110019" name="Rectangle 3"/>
          <p:cNvSpPr>
            <a:spLocks noGrp="1" noChangeArrowheads="1"/>
          </p:cNvSpPr>
          <p:nvPr>
            <p:ph type="body" idx="1"/>
          </p:nvPr>
        </p:nvSpPr>
        <p:spPr>
          <a:xfrm>
            <a:off x="250825" y="1196975"/>
            <a:ext cx="8229600" cy="3311525"/>
          </a:xfrm>
        </p:spPr>
        <p:txBody>
          <a:bodyPr/>
          <a:lstStyle/>
          <a:p>
            <a:pPr algn="just">
              <a:buFont typeface="Wingdings" pitchFamily="2" charset="2"/>
              <a:buNone/>
            </a:pPr>
            <a:r>
              <a:rPr lang="en-US" altLang="zh-CN" b="1" dirty="0"/>
              <a:t>6</a:t>
            </a:r>
            <a:r>
              <a:rPr lang="zh-CN" altLang="en-US" b="1" dirty="0"/>
              <a:t>、</a:t>
            </a:r>
            <a:r>
              <a:rPr lang="en-US" altLang="zh-CN" b="1" dirty="0" smtClean="0">
                <a:solidFill>
                  <a:srgbClr val="800000"/>
                </a:solidFill>
              </a:rPr>
              <a:t>OS</a:t>
            </a:r>
            <a:r>
              <a:rPr lang="zh-CN" altLang="en-US" b="1" dirty="0" smtClean="0"/>
              <a:t>是</a:t>
            </a:r>
            <a:r>
              <a:rPr lang="zh-CN" altLang="en-US" b="1" dirty="0"/>
              <a:t>在第</a:t>
            </a:r>
            <a:r>
              <a:rPr lang="en-US" altLang="zh-CN" b="1" dirty="0"/>
              <a:t>______</a:t>
            </a:r>
            <a:r>
              <a:rPr lang="zh-CN" altLang="en-US" b="1" dirty="0"/>
              <a:t>代计算机才出现的。</a:t>
            </a:r>
          </a:p>
          <a:p>
            <a:pPr>
              <a:buFont typeface="Wingdings" pitchFamily="2" charset="2"/>
              <a:buNone/>
            </a:pP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A</a:t>
            </a:r>
            <a:r>
              <a:rPr lang="zh-CN" altLang="en-US" b="1" dirty="0">
                <a:latin typeface="华文楷体" pitchFamily="2" charset="-122"/>
                <a:ea typeface="华文楷体" pitchFamily="2" charset="-122"/>
              </a:rPr>
              <a:t>）</a:t>
            </a:r>
            <a:r>
              <a:rPr lang="en-US" altLang="zh-CN" b="1" dirty="0">
                <a:latin typeface="华文楷体" pitchFamily="2" charset="-122"/>
                <a:ea typeface="华文楷体" pitchFamily="2" charset="-122"/>
              </a:rPr>
              <a:t>1  </a:t>
            </a:r>
          </a:p>
          <a:p>
            <a:pPr>
              <a:buFont typeface="Wingdings" pitchFamily="2" charset="2"/>
              <a:buNone/>
            </a:pPr>
            <a:r>
              <a:rPr lang="en-US" altLang="zh-CN" b="1" dirty="0">
                <a:latin typeface="华文楷体" pitchFamily="2" charset="-122"/>
                <a:ea typeface="华文楷体" pitchFamily="2" charset="-122"/>
              </a:rPr>
              <a:t>   B</a:t>
            </a:r>
            <a:r>
              <a:rPr lang="zh-CN" altLang="en-US" b="1" dirty="0">
                <a:latin typeface="华文楷体" pitchFamily="2" charset="-122"/>
                <a:ea typeface="华文楷体" pitchFamily="2" charset="-122"/>
              </a:rPr>
              <a:t>）</a:t>
            </a:r>
            <a:r>
              <a:rPr lang="en-US" altLang="zh-CN" b="1" dirty="0">
                <a:latin typeface="华文楷体" pitchFamily="2" charset="-122"/>
                <a:ea typeface="华文楷体" pitchFamily="2" charset="-122"/>
              </a:rPr>
              <a:t>2 </a:t>
            </a:r>
          </a:p>
          <a:p>
            <a:pPr>
              <a:buFont typeface="Wingdings" pitchFamily="2" charset="2"/>
              <a:buNone/>
            </a:pPr>
            <a:r>
              <a:rPr lang="en-US" altLang="zh-CN" b="1" dirty="0">
                <a:latin typeface="华文楷体" pitchFamily="2" charset="-122"/>
                <a:ea typeface="华文楷体" pitchFamily="2" charset="-122"/>
              </a:rPr>
              <a:t>   C</a:t>
            </a:r>
            <a:r>
              <a:rPr lang="zh-CN" altLang="en-US" b="1" dirty="0">
                <a:latin typeface="华文楷体" pitchFamily="2" charset="-122"/>
                <a:ea typeface="华文楷体" pitchFamily="2" charset="-122"/>
              </a:rPr>
              <a:t>）</a:t>
            </a:r>
            <a:r>
              <a:rPr lang="en-US" altLang="zh-CN" b="1" dirty="0">
                <a:latin typeface="华文楷体" pitchFamily="2" charset="-122"/>
                <a:ea typeface="华文楷体" pitchFamily="2" charset="-122"/>
              </a:rPr>
              <a:t>3 </a:t>
            </a:r>
          </a:p>
          <a:p>
            <a:pPr>
              <a:buFont typeface="Wingdings" pitchFamily="2" charset="2"/>
              <a:buNone/>
            </a:pPr>
            <a:r>
              <a:rPr lang="en-US" altLang="zh-CN" b="1" dirty="0">
                <a:latin typeface="华文楷体" pitchFamily="2" charset="-122"/>
                <a:ea typeface="华文楷体" pitchFamily="2" charset="-122"/>
              </a:rPr>
              <a:t>   D</a:t>
            </a:r>
            <a:r>
              <a:rPr lang="zh-CN" altLang="en-US" b="1" dirty="0">
                <a:latin typeface="华文楷体" pitchFamily="2" charset="-122"/>
                <a:ea typeface="华文楷体" pitchFamily="2" charset="-122"/>
              </a:rPr>
              <a:t>）</a:t>
            </a:r>
            <a:r>
              <a:rPr lang="en-US" altLang="zh-CN" b="1" dirty="0">
                <a:latin typeface="华文楷体" pitchFamily="2" charset="-122"/>
                <a:ea typeface="华文楷体" pitchFamily="2" charset="-122"/>
              </a:rPr>
              <a:t>4</a:t>
            </a:r>
            <a:r>
              <a:rPr lang="en-US" altLang="zh-CN" dirty="0"/>
              <a:t> </a:t>
            </a:r>
            <a:endParaRPr lang="en-US" altLang="zh-CN" b="1" dirty="0"/>
          </a:p>
          <a:p>
            <a:pPr algn="just"/>
            <a:endParaRPr lang="en-US" altLang="zh-CN" b="1" dirty="0"/>
          </a:p>
          <a:p>
            <a:endParaRPr lang="en-US" altLang="zh-CN" b="1" dirty="0"/>
          </a:p>
        </p:txBody>
      </p:sp>
      <p:pic>
        <p:nvPicPr>
          <p:cNvPr id="1110020" name="Picture 4" descr="FC5369693B57E9B7CB3FEC93DA46817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84888" y="3789363"/>
            <a:ext cx="1944687" cy="184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396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A3290CCB-FA18-4248-983B-DFCD27B35BC3}" type="slidenum">
              <a:rPr lang="en-US" altLang="zh-CN"/>
              <a:pPr/>
              <a:t>9</a:t>
            </a:fld>
            <a:endParaRPr lang="en-US" altLang="zh-CN"/>
          </a:p>
        </p:txBody>
      </p:sp>
      <p:sp>
        <p:nvSpPr>
          <p:cNvPr id="1112066" name="Rectangle 2"/>
          <p:cNvSpPr>
            <a:spLocks noGrp="1" noChangeArrowheads="1"/>
          </p:cNvSpPr>
          <p:nvPr>
            <p:ph type="title"/>
          </p:nvPr>
        </p:nvSpPr>
        <p:spPr/>
        <p:txBody>
          <a:bodyPr/>
          <a:lstStyle/>
          <a:p>
            <a:r>
              <a:rPr lang="zh-CN" altLang="en-US" b="0" dirty="0"/>
              <a:t>导引</a:t>
            </a:r>
            <a:r>
              <a:rPr lang="zh-CN" altLang="en-US" b="0" dirty="0" smtClean="0"/>
              <a:t>问题</a:t>
            </a:r>
            <a:r>
              <a:rPr lang="en-US" dirty="0" smtClean="0"/>
              <a:t> </a:t>
            </a:r>
            <a:endParaRPr lang="zh-CN" altLang="en-US" dirty="0"/>
          </a:p>
        </p:txBody>
      </p:sp>
      <p:sp>
        <p:nvSpPr>
          <p:cNvPr id="1112067" name="Rectangle 3"/>
          <p:cNvSpPr>
            <a:spLocks noGrp="1" noChangeArrowheads="1"/>
          </p:cNvSpPr>
          <p:nvPr>
            <p:ph type="body" idx="1"/>
          </p:nvPr>
        </p:nvSpPr>
        <p:spPr>
          <a:xfrm>
            <a:off x="250825" y="1125538"/>
            <a:ext cx="8713788" cy="4391025"/>
          </a:xfrm>
        </p:spPr>
        <p:txBody>
          <a:bodyPr/>
          <a:lstStyle/>
          <a:p>
            <a:pPr algn="just">
              <a:buFont typeface="Wingdings" pitchFamily="2" charset="2"/>
              <a:buNone/>
            </a:pPr>
            <a:r>
              <a:rPr lang="en-US" altLang="zh-CN" b="1"/>
              <a:t>7</a:t>
            </a:r>
            <a:r>
              <a:rPr lang="zh-CN" altLang="en-US" b="1"/>
              <a:t>、</a:t>
            </a:r>
            <a:r>
              <a:rPr lang="en-US" altLang="zh-CN" b="1"/>
              <a:t>PC</a:t>
            </a:r>
            <a:r>
              <a:rPr lang="zh-CN" altLang="en-US" b="1"/>
              <a:t>机是随着</a:t>
            </a:r>
            <a:r>
              <a:rPr lang="zh-CN" altLang="en-US" b="1">
                <a:solidFill>
                  <a:srgbClr val="800000"/>
                </a:solidFill>
              </a:rPr>
              <a:t>构架处理器</a:t>
            </a:r>
            <a:r>
              <a:rPr lang="zh-CN" altLang="en-US" b="1"/>
              <a:t>的</a:t>
            </a:r>
            <a:r>
              <a:rPr lang="zh-CN" altLang="en-US" b="1">
                <a:solidFill>
                  <a:srgbClr val="800000"/>
                </a:solidFill>
              </a:rPr>
              <a:t>电子元件</a:t>
            </a:r>
            <a:r>
              <a:rPr lang="en-US" altLang="zh-CN" b="1"/>
              <a:t>______</a:t>
            </a:r>
            <a:r>
              <a:rPr lang="zh-CN" altLang="en-US" b="1"/>
              <a:t>的发展而发展起来的。</a:t>
            </a:r>
          </a:p>
          <a:p>
            <a:pPr>
              <a:buFont typeface="Wingdings" pitchFamily="2" charset="2"/>
              <a:buNone/>
            </a:pPr>
            <a:r>
              <a:rPr lang="zh-CN" altLang="en-US" b="1">
                <a:latin typeface="华文楷体" pitchFamily="2" charset="-122"/>
                <a:ea typeface="华文楷体" pitchFamily="2" charset="-122"/>
              </a:rPr>
              <a:t>   </a:t>
            </a:r>
            <a:r>
              <a:rPr lang="en-US" altLang="zh-CN" b="1">
                <a:latin typeface="华文楷体" pitchFamily="2" charset="-122"/>
                <a:ea typeface="华文楷体" pitchFamily="2" charset="-122"/>
              </a:rPr>
              <a:t>A</a:t>
            </a:r>
            <a:r>
              <a:rPr lang="zh-CN" altLang="en-US" b="1">
                <a:latin typeface="华文楷体" pitchFamily="2" charset="-122"/>
                <a:ea typeface="华文楷体" pitchFamily="2" charset="-122"/>
              </a:rPr>
              <a:t>）电子管  </a:t>
            </a:r>
          </a:p>
          <a:p>
            <a:pPr>
              <a:buFont typeface="Wingdings" pitchFamily="2" charset="2"/>
              <a:buNone/>
            </a:pPr>
            <a:r>
              <a:rPr lang="zh-CN" altLang="en-US" b="1">
                <a:latin typeface="华文楷体" pitchFamily="2" charset="-122"/>
                <a:ea typeface="华文楷体" pitchFamily="2" charset="-122"/>
              </a:rPr>
              <a:t>   </a:t>
            </a:r>
            <a:r>
              <a:rPr lang="en-US" altLang="zh-CN" b="1">
                <a:latin typeface="华文楷体" pitchFamily="2" charset="-122"/>
                <a:ea typeface="华文楷体" pitchFamily="2" charset="-122"/>
              </a:rPr>
              <a:t>B</a:t>
            </a:r>
            <a:r>
              <a:rPr lang="zh-CN" altLang="en-US" b="1">
                <a:latin typeface="华文楷体" pitchFamily="2" charset="-122"/>
                <a:ea typeface="华文楷体" pitchFamily="2" charset="-122"/>
              </a:rPr>
              <a:t>）晶体管 </a:t>
            </a:r>
          </a:p>
          <a:p>
            <a:pPr>
              <a:buFont typeface="Wingdings" pitchFamily="2" charset="2"/>
              <a:buNone/>
            </a:pPr>
            <a:r>
              <a:rPr lang="zh-CN" altLang="en-US" b="1">
                <a:latin typeface="华文楷体" pitchFamily="2" charset="-122"/>
                <a:ea typeface="华文楷体" pitchFamily="2" charset="-122"/>
              </a:rPr>
              <a:t>   </a:t>
            </a:r>
            <a:r>
              <a:rPr lang="en-US" altLang="zh-CN" b="1">
                <a:latin typeface="华文楷体" pitchFamily="2" charset="-122"/>
                <a:ea typeface="华文楷体" pitchFamily="2" charset="-122"/>
              </a:rPr>
              <a:t>C</a:t>
            </a:r>
            <a:r>
              <a:rPr lang="zh-CN" altLang="en-US" b="1">
                <a:latin typeface="华文楷体" pitchFamily="2" charset="-122"/>
                <a:ea typeface="华文楷体" pitchFamily="2" charset="-122"/>
              </a:rPr>
              <a:t>）集成电路 </a:t>
            </a:r>
          </a:p>
          <a:p>
            <a:pPr>
              <a:buFont typeface="Wingdings" pitchFamily="2" charset="2"/>
              <a:buNone/>
            </a:pPr>
            <a:r>
              <a:rPr lang="zh-CN" altLang="en-US" b="1">
                <a:latin typeface="华文楷体" pitchFamily="2" charset="-122"/>
                <a:ea typeface="华文楷体" pitchFamily="2" charset="-122"/>
              </a:rPr>
              <a:t>   </a:t>
            </a:r>
            <a:r>
              <a:rPr lang="en-US" altLang="zh-CN" b="1">
                <a:latin typeface="华文楷体" pitchFamily="2" charset="-122"/>
                <a:ea typeface="华文楷体" pitchFamily="2" charset="-122"/>
              </a:rPr>
              <a:t>D</a:t>
            </a:r>
            <a:r>
              <a:rPr lang="zh-CN" altLang="en-US" b="1">
                <a:latin typeface="华文楷体" pitchFamily="2" charset="-122"/>
                <a:ea typeface="华文楷体" pitchFamily="2" charset="-122"/>
              </a:rPr>
              <a:t>）半导体</a:t>
            </a:r>
            <a:r>
              <a:rPr lang="zh-CN" altLang="en-US"/>
              <a:t> </a:t>
            </a:r>
            <a:endParaRPr lang="zh-CN" altLang="en-US" b="1"/>
          </a:p>
          <a:p>
            <a:pPr algn="just"/>
            <a:endParaRPr lang="zh-CN" altLang="en-US" b="1"/>
          </a:p>
          <a:p>
            <a:endParaRPr lang="en-US" altLang="zh-CN" b="1"/>
          </a:p>
        </p:txBody>
      </p:sp>
      <p:pic>
        <p:nvPicPr>
          <p:cNvPr id="1112068" name="Picture 4" descr="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24525" y="3357563"/>
            <a:ext cx="2160588" cy="237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6552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计算机基础">
  <a:themeElements>
    <a:clrScheme name="计算机基础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3F0678"/>
      </a:hlink>
      <a:folHlink>
        <a:srgbClr val="39939D"/>
      </a:folHlink>
    </a:clrScheme>
    <a:fontScheme name="计算机基础">
      <a:majorFont>
        <a:latin typeface="Arial"/>
        <a:ea typeface="华文琥珀"/>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chemeClr val="tx1"/>
          </a:solidFill>
          <a:prstDash val="solid"/>
          <a:round/>
          <a:headEnd type="none" w="med" len="med"/>
          <a:tailEnd type="none" w="med" len="med"/>
        </a:ln>
        <a:effectLst>
          <a:outerShdw dist="563972" dir="14049741" sx="125000" sy="125000" algn="tl"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chemeClr val="tx1"/>
          </a:solidFill>
          <a:prstDash val="solid"/>
          <a:round/>
          <a:headEnd type="none" w="med" len="med"/>
          <a:tailEnd type="none" w="med" len="med"/>
        </a:ln>
        <a:effectLst>
          <a:outerShdw dist="563972" dir="14049741" sx="125000" sy="125000" algn="tl"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计算机基础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计算机基础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计算机基础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计算机基础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计算机基础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计算机基础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计算机基础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计算机基础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计算机基础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计算机基础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计算机基础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3F0678"/>
        </a:hlink>
        <a:folHlink>
          <a:srgbClr val="39939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计算机基础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themeOverride>
</file>

<file path=ppt/theme/themeOverride10.xml><?xml version="1.0" encoding="utf-8"?>
<a:themeOverride xmlns:a="http://schemas.openxmlformats.org/drawingml/2006/main">
  <a:clrScheme name="">
    <a:dk1>
      <a:srgbClr val="000000"/>
    </a:dk1>
    <a:lt1>
      <a:srgbClr val="FFFFFF"/>
    </a:lt1>
    <a:dk2>
      <a:srgbClr val="6C00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
    <a:dk1>
      <a:srgbClr val="000000"/>
    </a:dk1>
    <a:lt1>
      <a:srgbClr val="FFFFFF"/>
    </a:lt1>
    <a:dk2>
      <a:srgbClr val="6C00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
    <a:dk1>
      <a:srgbClr val="000000"/>
    </a:dk1>
    <a:lt1>
      <a:srgbClr val="FFFFFF"/>
    </a:lt1>
    <a:dk2>
      <a:srgbClr val="6C00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6C00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6C00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
    <a:dk1>
      <a:srgbClr val="000000"/>
    </a:dk1>
    <a:lt1>
      <a:srgbClr val="FFFFFF"/>
    </a:lt1>
    <a:dk2>
      <a:srgbClr val="6C00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
    <a:dk1>
      <a:srgbClr val="000000"/>
    </a:dk1>
    <a:lt1>
      <a:srgbClr val="FFFFFF"/>
    </a:lt1>
    <a:dk2>
      <a:srgbClr val="6C00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
    <a:dk1>
      <a:srgbClr val="000000"/>
    </a:dk1>
    <a:lt1>
      <a:srgbClr val="FFFFFF"/>
    </a:lt1>
    <a:dk2>
      <a:srgbClr val="6C00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
    <a:dk1>
      <a:srgbClr val="000000"/>
    </a:dk1>
    <a:lt1>
      <a:srgbClr val="FFFFFF"/>
    </a:lt1>
    <a:dk2>
      <a:srgbClr val="6C00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
    <a:dk1>
      <a:srgbClr val="000000"/>
    </a:dk1>
    <a:lt1>
      <a:srgbClr val="FFFFFF"/>
    </a:lt1>
    <a:dk2>
      <a:srgbClr val="6C00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
    <a:dk1>
      <a:srgbClr val="000000"/>
    </a:dk1>
    <a:lt1>
      <a:srgbClr val="FFFFFF"/>
    </a:lt1>
    <a:dk2>
      <a:srgbClr val="6C001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1470</TotalTime>
  <Words>3992</Words>
  <Application>Microsoft Office PowerPoint</Application>
  <PresentationFormat>全屏显示(4:3)</PresentationFormat>
  <Paragraphs>394</Paragraphs>
  <Slides>53</Slides>
  <Notes>12</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53</vt:i4>
      </vt:variant>
    </vt:vector>
  </HeadingPairs>
  <TitlesOfParts>
    <vt:vector size="67" baseType="lpstr">
      <vt:lpstr>黑体</vt:lpstr>
      <vt:lpstr>华文行楷</vt:lpstr>
      <vt:lpstr>华文琥珀</vt:lpstr>
      <vt:lpstr>华文楷体</vt:lpstr>
      <vt:lpstr>华文细黑</vt:lpstr>
      <vt:lpstr>楷体_GB2312</vt:lpstr>
      <vt:lpstr>宋体</vt:lpstr>
      <vt:lpstr>Arial</vt:lpstr>
      <vt:lpstr>Arial Black</vt:lpstr>
      <vt:lpstr>Calibri</vt:lpstr>
      <vt:lpstr>Marlett</vt:lpstr>
      <vt:lpstr>Times New Roman</vt:lpstr>
      <vt:lpstr>Wingdings</vt:lpstr>
      <vt:lpstr>计算机基础</vt:lpstr>
      <vt:lpstr>PowerPoint 演示文稿</vt:lpstr>
      <vt:lpstr>PowerPoint 演示文稿</vt:lpstr>
      <vt:lpstr>导引问题 </vt:lpstr>
      <vt:lpstr>导引问题 </vt:lpstr>
      <vt:lpstr>导引问题 </vt:lpstr>
      <vt:lpstr>导引问题 </vt:lpstr>
      <vt:lpstr>导引问题 </vt:lpstr>
      <vt:lpstr>导引问题 </vt:lpstr>
      <vt:lpstr>导引问题 </vt:lpstr>
      <vt:lpstr>导引问题 </vt:lpstr>
      <vt:lpstr>导引问题 </vt:lpstr>
      <vt:lpstr>导引问题 </vt:lpstr>
      <vt:lpstr>导引关键字 </vt:lpstr>
      <vt:lpstr>PowerPoint 演示文稿</vt:lpstr>
      <vt:lpstr>信息技术</vt:lpstr>
      <vt:lpstr>信息技术</vt:lpstr>
      <vt:lpstr>信息技术</vt:lpstr>
      <vt:lpstr>PowerPoint 演示文稿</vt:lpstr>
      <vt:lpstr>什么是计算机---描述</vt:lpstr>
      <vt:lpstr>什么是计算机----硬件构架</vt:lpstr>
      <vt:lpstr>什么是计算机----系统构成</vt:lpstr>
      <vt:lpstr>什么是计算机---特点</vt:lpstr>
      <vt:lpstr>什么是计算机---原理与定义</vt:lpstr>
      <vt:lpstr>什么是计算机---性能指标</vt:lpstr>
      <vt:lpstr>什么是计算机---分类</vt:lpstr>
      <vt:lpstr>什么是计算机---分类</vt:lpstr>
      <vt:lpstr>什么是计算机---分类</vt:lpstr>
      <vt:lpstr>什么是计算机---分类</vt:lpstr>
      <vt:lpstr>PowerPoint 演示文稿</vt:lpstr>
      <vt:lpstr>计算机能做什么？</vt:lpstr>
      <vt:lpstr>计算机的应用领域</vt:lpstr>
      <vt:lpstr>计算机能做什么？人机较量</vt:lpstr>
      <vt:lpstr>计算机能做什么？人机较量</vt:lpstr>
      <vt:lpstr>计算机能做什么？人机较量</vt:lpstr>
      <vt:lpstr>PowerPoint 演示文稿</vt:lpstr>
      <vt:lpstr>回眸计算机的发展历程---计算工具</vt:lpstr>
      <vt:lpstr>回眸计算机的发展历程---计算机</vt:lpstr>
      <vt:lpstr>回眸计算机的发展历程---微机</vt:lpstr>
      <vt:lpstr>回眸计算机的发展历程---微机</vt:lpstr>
      <vt:lpstr>回眸计算机的发展历程---微机</vt:lpstr>
      <vt:lpstr>回眸计算机的发展历程---国产机</vt:lpstr>
      <vt:lpstr>回眸计算机的发展历程---趋势</vt:lpstr>
      <vt:lpstr>PowerPoint 演示文稿</vt:lpstr>
      <vt:lpstr>计算思维----定义</vt:lpstr>
      <vt:lpstr>计算思维----定义</vt:lpstr>
      <vt:lpstr>计算思维----定义</vt:lpstr>
      <vt:lpstr>计算思维----特征</vt:lpstr>
      <vt:lpstr>计算思维----特征</vt:lpstr>
      <vt:lpstr>计算思维----能做什么</vt:lpstr>
      <vt:lpstr>计算思维----能做什么</vt:lpstr>
      <vt:lpstr>计算思维----能力培养</vt:lpstr>
      <vt:lpstr>第1章 计算机概述</vt:lpstr>
      <vt:lpstr>今天暂且到此 谢谢大家</vt:lpstr>
    </vt:vector>
  </TitlesOfParts>
  <Company>杭州电子科技大学计算机学院</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计算机基础与应用案例教程讲稿</dc:subject>
  <dc:creator>郭艳华</dc:creator>
  <cp:lastModifiedBy>freesand leo</cp:lastModifiedBy>
  <cp:revision>121</cp:revision>
  <dcterms:created xsi:type="dcterms:W3CDTF">2012-05-19T09:02:08Z</dcterms:created>
  <dcterms:modified xsi:type="dcterms:W3CDTF">2017-11-21T06:08:55Z</dcterms:modified>
</cp:coreProperties>
</file>